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7" r:id="rId4"/>
    <p:sldId id="258" r:id="rId5"/>
    <p:sldId id="259" r:id="rId6"/>
    <p:sldId id="280" r:id="rId7"/>
    <p:sldId id="281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60" r:id="rId16"/>
    <p:sldId id="278" r:id="rId17"/>
    <p:sldId id="271" r:id="rId18"/>
    <p:sldId id="286" r:id="rId19"/>
    <p:sldId id="272" r:id="rId20"/>
    <p:sldId id="261" r:id="rId21"/>
    <p:sldId id="274" r:id="rId22"/>
    <p:sldId id="275" r:id="rId23"/>
    <p:sldId id="262" r:id="rId24"/>
    <p:sldId id="276" r:id="rId25"/>
    <p:sldId id="263" r:id="rId26"/>
    <p:sldId id="282" r:id="rId27"/>
    <p:sldId id="283" r:id="rId28"/>
    <p:sldId id="284" r:id="rId29"/>
    <p:sldId id="285" r:id="rId30"/>
    <p:sldId id="294" r:id="rId31"/>
    <p:sldId id="295" r:id="rId32"/>
    <p:sldId id="296" r:id="rId33"/>
    <p:sldId id="299" r:id="rId34"/>
    <p:sldId id="26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AP%20video.mp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239000" cy="1600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ARITHMETIC </a:t>
            </a:r>
            <a:r>
              <a:rPr lang="en-US" sz="4000" dirty="0" smtClean="0">
                <a:solidFill>
                  <a:srgbClr val="C00000"/>
                </a:solidFill>
              </a:rPr>
              <a:t>PROGRESSION</a:t>
            </a:r>
          </a:p>
          <a:p>
            <a:pPr algn="r"/>
            <a:r>
              <a:rPr lang="en-US" sz="320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65870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rgbClr val="C00000"/>
                </a:solidFill>
              </a:rPr>
              <a:t>CLASS-X</a:t>
            </a:r>
            <a:br>
              <a:rPr smtClean="0">
                <a:solidFill>
                  <a:srgbClr val="C00000"/>
                </a:solidFill>
              </a:rPr>
            </a:br>
            <a:r>
              <a:rPr smtClean="0">
                <a:solidFill>
                  <a:srgbClr val="C00000"/>
                </a:solidFill>
              </a:rPr>
              <a:t>MATHEMATICS</a:t>
            </a:r>
            <a:br>
              <a:rPr smtClean="0">
                <a:solidFill>
                  <a:srgbClr val="C00000"/>
                </a:solidFill>
              </a:rPr>
            </a:b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ACTIVITY-1(continued..)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the sequence be 1, 4, 7, 10, …. Take strips of lengths 1 cm, 4 cm, 7 cm and 10 cm, all of the same width say 1 cm. Arrange the strips in order as shown in Fig 2(a). Observe that the adjoining strips have a common difference in heights. (In this example it is 3 cm.)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rgbClr val="FF0000"/>
                </a:solidFill>
              </a:rPr>
              <a:t>ACTIVITY-1(continued..)</a:t>
            </a:r>
            <a:endParaRPr lang="en-US" dirty="0"/>
          </a:p>
        </p:txBody>
      </p:sp>
      <p:pic>
        <p:nvPicPr>
          <p:cNvPr id="20482" name="Picture 2" descr="D:\DAV STD-X STUDY MATERIALS\DAV VIII\CLASS-X AP\fig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85586"/>
            <a:ext cx="7010400" cy="50676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ACTIVITY-1(continued..)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another sequence be 1, 4, 6, 9, … Take strips of lengths 1 cm, 4 cm, 6 cm and 9 cm all of the same width say 1 cm. Arrange them in an order as shown in Fig 2(b). Observe that in this case the adjoining strips do not have the same difference in heights.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ACTIVITY-1(continued..)</a:t>
            </a:r>
            <a:endParaRPr lang="en-US" dirty="0"/>
          </a:p>
        </p:txBody>
      </p:sp>
      <p:pic>
        <p:nvPicPr>
          <p:cNvPr id="21506" name="Picture 2" descr="D:\DAV STD-X STUDY MATERIALS\DAV VIII\CLASS-X AP\fig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09454"/>
            <a:ext cx="7696199" cy="46913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Conclusion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So, from the figures, it is observed that if the given sequence is an arithmetic progression, a ladder is formed in which the difference between the heights of adjoining steps is constant. If the sequence is not an arithmetic progression, a ladder is formed in which the difference between adjoining steps is not constant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rgbClr val="FF0000"/>
                </a:solidFill>
              </a:rPr>
              <a:t>nth Term of an AP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a, a + d, a + 2d, a + 3d, a + 4d, . . .is an AP. where a  is the first term, and d is the common difference.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 If we wanted to write down the n-</a:t>
            </a:r>
            <a:r>
              <a:rPr lang="en-US" sz="3200" dirty="0" err="1" smtClean="0"/>
              <a:t>th</a:t>
            </a:r>
            <a:r>
              <a:rPr lang="en-US" sz="3200" dirty="0" smtClean="0"/>
              <a:t> term, we would have    a + (n − 1)d ,</a:t>
            </a:r>
          </a:p>
          <a:p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63675" y="5013325"/>
          <a:ext cx="6140450" cy="606425"/>
        </p:xfrm>
        <a:graphic>
          <a:graphicData uri="http://schemas.openxmlformats.org/presentationml/2006/ole">
            <p:oleObj spid="_x0000_s2051" name="Document" r:id="rId3" imgW="6140336" imgH="607209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4370" y="535940"/>
            <a:ext cx="4968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425" dirty="0">
                <a:solidFill>
                  <a:srgbClr val="FF0000"/>
                </a:solidFill>
                <a:latin typeface="Verdana"/>
                <a:cs typeface="Verdana"/>
              </a:rPr>
              <a:t>Let’s </a:t>
            </a:r>
            <a:r>
              <a:rPr sz="3600" b="1" i="0" spc="-250" dirty="0">
                <a:solidFill>
                  <a:srgbClr val="FF0000"/>
                </a:solidFill>
                <a:latin typeface="Verdana"/>
                <a:cs typeface="Verdana"/>
              </a:rPr>
              <a:t>see </a:t>
            </a:r>
            <a:r>
              <a:rPr sz="3600" b="1" i="0" spc="-225" dirty="0">
                <a:solidFill>
                  <a:srgbClr val="FF0000"/>
                </a:solidFill>
                <a:latin typeface="Verdana"/>
                <a:cs typeface="Verdana"/>
              </a:rPr>
              <a:t>an</a:t>
            </a:r>
            <a:r>
              <a:rPr sz="3600" b="1" i="0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600" b="1" i="0" spc="-275" dirty="0" smtClean="0">
                <a:solidFill>
                  <a:srgbClr val="FF0000"/>
                </a:solidFill>
                <a:latin typeface="Verdana"/>
                <a:cs typeface="Verdana"/>
              </a:rPr>
              <a:t>example</a:t>
            </a:r>
            <a:endParaRPr sz="36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600" y="1485901"/>
            <a:ext cx="7340600" cy="49182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5880">
              <a:lnSpc>
                <a:spcPct val="134500"/>
              </a:lnSpc>
              <a:spcBef>
                <a:spcPts val="100"/>
              </a:spcBef>
              <a:tabLst>
                <a:tab pos="1626235" algn="l"/>
                <a:tab pos="2576830" algn="l"/>
              </a:tabLst>
            </a:pPr>
            <a:r>
              <a:rPr lang="en-US" sz="2800" i="1" spc="-95" dirty="0" smtClean="0">
                <a:latin typeface="Verdana"/>
                <a:cs typeface="Verdana"/>
              </a:rPr>
              <a:t>EXAMPLE 1: </a:t>
            </a:r>
            <a:r>
              <a:rPr sz="2800" i="1" spc="-95" dirty="0" smtClean="0">
                <a:latin typeface="Verdana"/>
                <a:cs typeface="Verdana"/>
              </a:rPr>
              <a:t>Let</a:t>
            </a:r>
            <a:r>
              <a:rPr sz="2800" i="1" spc="-210" dirty="0" smtClean="0">
                <a:latin typeface="Verdana"/>
                <a:cs typeface="Verdana"/>
              </a:rPr>
              <a:t> </a:t>
            </a:r>
            <a:r>
              <a:rPr sz="2800" i="1" spc="-220" dirty="0">
                <a:latin typeface="Verdana"/>
                <a:cs typeface="Verdana"/>
              </a:rPr>
              <a:t>a=2,	</a:t>
            </a:r>
            <a:r>
              <a:rPr sz="2800" i="1" spc="-229" dirty="0">
                <a:latin typeface="Verdana"/>
                <a:cs typeface="Verdana"/>
              </a:rPr>
              <a:t>d=2,	</a:t>
            </a:r>
            <a:r>
              <a:rPr sz="2800" i="1" spc="-180" dirty="0">
                <a:latin typeface="Verdana"/>
                <a:cs typeface="Verdana"/>
              </a:rPr>
              <a:t>n=12,find</a:t>
            </a:r>
            <a:r>
              <a:rPr sz="2800" i="1" spc="-229" dirty="0">
                <a:latin typeface="Verdana"/>
                <a:cs typeface="Verdana"/>
              </a:rPr>
              <a:t> </a:t>
            </a:r>
            <a:r>
              <a:rPr sz="2800" i="1" spc="-145" dirty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2400" i="1" spc="-217" baseline="-24305" dirty="0">
                <a:solidFill>
                  <a:srgbClr val="001F5F"/>
                </a:solidFill>
                <a:latin typeface="Verdana"/>
                <a:cs typeface="Verdana"/>
              </a:rPr>
              <a:t>n  </a:t>
            </a:r>
            <a:r>
              <a:rPr sz="2800" i="1" spc="-204" dirty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2400" i="1" spc="-307" baseline="-24305" dirty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2800" i="1" spc="-204" dirty="0">
                <a:latin typeface="Verdana"/>
                <a:cs typeface="Verdana"/>
              </a:rPr>
              <a:t>=a+(n-1)d</a:t>
            </a:r>
            <a:endParaRPr sz="2800" dirty="0">
              <a:latin typeface="Verdana"/>
              <a:cs typeface="Verdana"/>
            </a:endParaRPr>
          </a:p>
          <a:p>
            <a:pPr marL="459740">
              <a:lnSpc>
                <a:spcPct val="100000"/>
              </a:lnSpc>
              <a:spcBef>
                <a:spcPts val="1160"/>
              </a:spcBef>
            </a:pPr>
            <a:r>
              <a:rPr sz="2800" i="1" spc="-320" dirty="0">
                <a:latin typeface="Verdana"/>
                <a:cs typeface="Verdana"/>
              </a:rPr>
              <a:t>=2+(12-1)2</a:t>
            </a:r>
            <a:endParaRPr sz="2800" dirty="0">
              <a:latin typeface="Verdana"/>
              <a:cs typeface="Verdana"/>
            </a:endParaRPr>
          </a:p>
          <a:p>
            <a:pPr marL="459740">
              <a:lnSpc>
                <a:spcPct val="100000"/>
              </a:lnSpc>
              <a:spcBef>
                <a:spcPts val="700"/>
              </a:spcBef>
            </a:pPr>
            <a:r>
              <a:rPr sz="2800" i="1" spc="-330" dirty="0">
                <a:latin typeface="Verdana"/>
                <a:cs typeface="Verdana"/>
              </a:rPr>
              <a:t>=2+(11)2</a:t>
            </a:r>
            <a:endParaRPr sz="2800" dirty="0">
              <a:latin typeface="Verdana"/>
              <a:cs typeface="Verdana"/>
            </a:endParaRPr>
          </a:p>
          <a:p>
            <a:pPr marL="558800">
              <a:lnSpc>
                <a:spcPct val="100000"/>
              </a:lnSpc>
              <a:spcBef>
                <a:spcPts val="690"/>
              </a:spcBef>
            </a:pPr>
            <a:r>
              <a:rPr sz="2800" i="1" spc="-385" dirty="0">
                <a:latin typeface="Verdana"/>
                <a:cs typeface="Verdana"/>
              </a:rPr>
              <a:t>=2+22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00" dirty="0">
              <a:latin typeface="Verdana"/>
              <a:cs typeface="Verdana"/>
            </a:endParaRPr>
          </a:p>
          <a:p>
            <a:pPr marR="1815464" algn="r">
              <a:lnSpc>
                <a:spcPct val="100000"/>
              </a:lnSpc>
            </a:pPr>
            <a:r>
              <a:rPr sz="2800" i="1" spc="-114" dirty="0">
                <a:latin typeface="Verdana"/>
                <a:cs typeface="Verdana"/>
              </a:rPr>
              <a:t>Therefore,</a:t>
            </a:r>
            <a:r>
              <a:rPr sz="2800" i="1" spc="-260" dirty="0">
                <a:latin typeface="Verdana"/>
                <a:cs typeface="Verdana"/>
              </a:rPr>
              <a:t> </a:t>
            </a:r>
            <a:r>
              <a:rPr sz="2800" b="1" spc="-459" dirty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2400" b="1" spc="-690" baseline="-24305" dirty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2800" b="1" spc="-459" dirty="0">
                <a:latin typeface="Verdana"/>
                <a:cs typeface="Verdana"/>
              </a:rPr>
              <a:t>=24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250" dirty="0">
              <a:latin typeface="Verdana"/>
              <a:cs typeface="Verdana"/>
            </a:endParaRPr>
          </a:p>
          <a:p>
            <a:pPr marR="1820545" algn="r">
              <a:lnSpc>
                <a:spcPct val="100000"/>
              </a:lnSpc>
            </a:pPr>
            <a:r>
              <a:rPr sz="2800" i="1" spc="75" dirty="0">
                <a:latin typeface="Verdana"/>
                <a:cs typeface="Verdana"/>
              </a:rPr>
              <a:t>Hence</a:t>
            </a:r>
            <a:r>
              <a:rPr sz="2800" i="1" spc="-300" dirty="0">
                <a:latin typeface="Verdana"/>
                <a:cs typeface="Verdana"/>
              </a:rPr>
              <a:t> </a:t>
            </a:r>
            <a:r>
              <a:rPr sz="2800" i="1" spc="-75" dirty="0">
                <a:latin typeface="Verdana"/>
                <a:cs typeface="Verdana"/>
              </a:rPr>
              <a:t>solved.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nth Term of an AP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Example-2: Write down the first five terms of the AP with first term 8 and common difference 7. </a:t>
            </a:r>
          </a:p>
          <a:p>
            <a:pPr>
              <a:buNone/>
            </a:pPr>
            <a:r>
              <a:rPr lang="en-US" sz="3600" dirty="0" err="1" smtClean="0"/>
              <a:t>Ans</a:t>
            </a:r>
            <a:r>
              <a:rPr lang="en-US" sz="3600" dirty="0" smtClean="0"/>
              <a:t>: 8,15,22,29,36</a:t>
            </a:r>
          </a:p>
          <a:p>
            <a:pPr>
              <a:buNone/>
            </a:pPr>
            <a:r>
              <a:rPr lang="en-US" sz="3600" dirty="0" smtClean="0"/>
              <a:t>Example-3:  Write down the first five terms of the AP with first term 2 and common difference −5.</a:t>
            </a:r>
          </a:p>
          <a:p>
            <a:pPr>
              <a:buNone/>
            </a:pPr>
            <a:r>
              <a:rPr lang="en-US" sz="3600" dirty="0" err="1" smtClean="0"/>
              <a:t>Ans</a:t>
            </a:r>
            <a:r>
              <a:rPr lang="en-US" sz="3600" dirty="0" smtClean="0"/>
              <a:t>: 2, -3, -8,-13,-18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nth Term of an AP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Example 4:  What is the common difference of the AP 11, −1, −13, −25, . . . ?</a:t>
            </a:r>
          </a:p>
          <a:p>
            <a:pPr>
              <a:buNone/>
            </a:pPr>
            <a:r>
              <a:rPr lang="en-US" sz="3600" dirty="0" err="1" smtClean="0"/>
              <a:t>Ans</a:t>
            </a:r>
            <a:r>
              <a:rPr lang="en-US" sz="3600" dirty="0" smtClean="0"/>
              <a:t>:  common difference = -1-11</a:t>
            </a:r>
          </a:p>
          <a:p>
            <a:pPr>
              <a:buNone/>
            </a:pPr>
            <a:r>
              <a:rPr lang="en-US" sz="3600" dirty="0" smtClean="0"/>
              <a:t>                                          =-13-(-1)</a:t>
            </a:r>
          </a:p>
          <a:p>
            <a:pPr>
              <a:buNone/>
            </a:pPr>
            <a:r>
              <a:rPr lang="en-US" sz="3600" dirty="0" smtClean="0"/>
              <a:t>                                            =-12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nth Term of an AP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Example-5: Find the 17th term of the arithmetic progression with first term 5 and common difference 2. </a:t>
            </a:r>
          </a:p>
          <a:p>
            <a:pPr>
              <a:buNone/>
            </a:pPr>
            <a:r>
              <a:rPr lang="en-US" sz="3200" dirty="0" err="1" smtClean="0"/>
              <a:t>Ans</a:t>
            </a:r>
            <a:r>
              <a:rPr lang="en-US" sz="3200" dirty="0" smtClean="0"/>
              <a:t>: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93875" y="3810000"/>
          <a:ext cx="6083300" cy="781050"/>
        </p:xfrm>
        <a:graphic>
          <a:graphicData uri="http://schemas.openxmlformats.org/presentationml/2006/ole">
            <p:oleObj spid="_x0000_s1026" name="Document" r:id="rId3" imgW="6083841" imgH="780903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9763" y="3119438"/>
          <a:ext cx="6083300" cy="1233487"/>
        </p:xfrm>
        <a:graphic>
          <a:graphicData uri="http://schemas.openxmlformats.org/presentationml/2006/ole">
            <p:oleObj spid="_x0000_s1027" name="Document" r:id="rId4" imgW="6083841" imgH="1233877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Learning Objectives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/>
              <a:t>Students will be able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recall some patterns which occur in their day to day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know  the condition when the pattern will be in arithmetic progression.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know various terms associated with AP, </a:t>
            </a:r>
            <a:r>
              <a:rPr lang="en-US" sz="3200" dirty="0" err="1" smtClean="0"/>
              <a:t>i.e</a:t>
            </a: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term and common difference.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understand different types of AP, finite &amp; infinite.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understand the formula to find nth term and sum of n terms of an AP.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apply the knowledge of finding nth term and sum of n terms of an AP in solving day to day life problems.    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Sometimes we want to add the terms of a sequence.  Let us see the video </a:t>
            </a:r>
            <a:r>
              <a:rPr lang="en-US" sz="3200" u="sng" dirty="0" smtClean="0">
                <a:solidFill>
                  <a:srgbClr val="FF0000"/>
                </a:solidFill>
                <a:hlinkClick r:id="rId2" action="ppaction://hlinkfile"/>
              </a:rPr>
              <a:t>https://youtu.be/S6F6jeVX-b8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What would we get if we wanted to add the first n terms of an arithmetic progression? </a:t>
            </a:r>
          </a:p>
          <a:p>
            <a:r>
              <a:rPr lang="en-US" sz="3200" dirty="0" smtClean="0"/>
              <a:t>We would get </a:t>
            </a:r>
            <a:r>
              <a:rPr lang="en-US" sz="3200" dirty="0" err="1" smtClean="0"/>
              <a:t>Sn</a:t>
            </a:r>
            <a:r>
              <a:rPr lang="en-US" sz="3200" dirty="0" smtClean="0"/>
              <a:t> = a + (a + d) + (a + 2d) + . . . + (ℓ − 2d) + (ℓ − d) + ℓ . </a:t>
            </a:r>
          </a:p>
          <a:p>
            <a:r>
              <a:rPr lang="en-US" sz="3200" dirty="0" smtClean="0"/>
              <a:t>This is now a series, as we have added together the n terms of a sequence. This is an arithmetic series, and we can find its sum by using a trick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us write the series down again, but this time we shall write it down with the terms in reverse order. </a:t>
            </a:r>
          </a:p>
          <a:p>
            <a:r>
              <a:rPr lang="en-US" sz="3200" dirty="0" smtClean="0"/>
              <a:t>We get </a:t>
            </a:r>
            <a:r>
              <a:rPr lang="en-US" sz="3200" dirty="0" err="1" smtClean="0"/>
              <a:t>Sn</a:t>
            </a:r>
            <a:r>
              <a:rPr lang="en-US" sz="3200" dirty="0" smtClean="0"/>
              <a:t> = ℓ + (ℓ − d) + (ℓ − 2d) + . . . + (a + 2d) + (a + d) + a</a:t>
            </a:r>
          </a:p>
          <a:p>
            <a:r>
              <a:rPr lang="pt-BR" sz="3200" dirty="0" smtClean="0"/>
              <a:t>2Sn = (a + ℓ) + (a + ℓ) + (a + ℓ) + . . . + (a + ℓ) + (a + ℓ) + (a + ℓ),</a:t>
            </a:r>
          </a:p>
          <a:p>
            <a:r>
              <a:rPr lang="en-US" sz="3200" dirty="0" smtClean="0"/>
              <a:t>2Sn = n(a + ℓ)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 smtClean="0"/>
              <a:t>Sn = ½  n(a + ℓ).</a:t>
            </a:r>
          </a:p>
          <a:p>
            <a:r>
              <a:rPr lang="pt-BR" sz="3200" dirty="0" smtClean="0"/>
              <a:t>ℓ = a + (n − 1)d , </a:t>
            </a:r>
          </a:p>
          <a:p>
            <a:r>
              <a:rPr lang="pt-BR" sz="3200" dirty="0" smtClean="0"/>
              <a:t>Sn = ½  n(a + ℓ)</a:t>
            </a:r>
          </a:p>
          <a:p>
            <a:r>
              <a:rPr lang="pt-BR" sz="3200" dirty="0" smtClean="0"/>
              <a:t>Sn =  ½ n(a + a + (n − 1)d) </a:t>
            </a:r>
          </a:p>
          <a:p>
            <a:r>
              <a:rPr lang="pt-BR" sz="3200" dirty="0" smtClean="0"/>
              <a:t> </a:t>
            </a:r>
            <a:r>
              <a:rPr lang="pt-BR" sz="3200" b="1" dirty="0" smtClean="0"/>
              <a:t>Sn= ½ n(2a + (n − 1)d).</a:t>
            </a:r>
            <a:endParaRPr lang="en-US" sz="3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-1: Find the sum of the first 50 terms of the sequence 1, 3, 5, 7, 9, . . . .</a:t>
            </a:r>
          </a:p>
          <a:p>
            <a:pPr>
              <a:buNone/>
            </a:pPr>
            <a:r>
              <a:rPr lang="en-US" sz="3200" b="1" dirty="0" smtClean="0"/>
              <a:t>Solution : </a:t>
            </a:r>
            <a:r>
              <a:rPr lang="en-US" sz="3200" dirty="0" smtClean="0"/>
              <a:t>This is an arithmetic progression,</a:t>
            </a:r>
          </a:p>
          <a:p>
            <a:pPr>
              <a:buNone/>
            </a:pPr>
            <a:r>
              <a:rPr lang="en-US" sz="3200" dirty="0" smtClean="0"/>
              <a:t>a = 1 , d = 2 , n = 50 .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err="1" smtClean="0"/>
              <a:t>Sn</a:t>
            </a:r>
            <a:r>
              <a:rPr lang="en-US" sz="3200" dirty="0" smtClean="0"/>
              <a:t> = ½ n(2a + (n − 1)d) </a:t>
            </a:r>
          </a:p>
          <a:p>
            <a:pPr>
              <a:buNone/>
            </a:pPr>
            <a:r>
              <a:rPr lang="en-US" sz="3200" dirty="0" smtClean="0"/>
              <a:t> S</a:t>
            </a:r>
            <a:r>
              <a:rPr lang="en-US" sz="1400" dirty="0" smtClean="0"/>
              <a:t>50</a:t>
            </a:r>
            <a:r>
              <a:rPr lang="en-US" sz="3200" dirty="0" smtClean="0"/>
              <a:t> = ½ × 50 × (2 × 1 + (50 − 1) × 2) </a:t>
            </a:r>
          </a:p>
          <a:p>
            <a:pPr>
              <a:buNone/>
            </a:pPr>
            <a:r>
              <a:rPr lang="en-US" sz="3200" dirty="0" smtClean="0"/>
              <a:t>     = 25 × (2 + 49 × 2) </a:t>
            </a:r>
          </a:p>
          <a:p>
            <a:pPr>
              <a:buNone/>
            </a:pPr>
            <a:r>
              <a:rPr lang="en-US" sz="3200" dirty="0" smtClean="0"/>
              <a:t>      = 25 × (2 + 98) = 2500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Example-2:  Find the sum of the series 1 + 3·5 + 6 + 8·5 + . . . + 101 .</a:t>
            </a:r>
          </a:p>
          <a:p>
            <a:pPr>
              <a:buNone/>
            </a:pPr>
            <a:r>
              <a:rPr lang="en-US" sz="3200" dirty="0" smtClean="0"/>
              <a:t>Solution : Given a=1 , d= 3.5 - 1 = 2.5 and ℓ=101</a:t>
            </a:r>
          </a:p>
          <a:p>
            <a:pPr>
              <a:buNone/>
            </a:pPr>
            <a:r>
              <a:rPr lang="en-US" sz="3200" dirty="0" smtClean="0"/>
              <a:t>  we know      ℓ = a + (n − 1)d </a:t>
            </a:r>
          </a:p>
          <a:p>
            <a:pPr>
              <a:buNone/>
            </a:pPr>
            <a:r>
              <a:rPr lang="en-US" sz="3200" dirty="0" smtClean="0"/>
              <a:t>            101 = 1 + (n − 1) × 2·5 . </a:t>
            </a:r>
          </a:p>
          <a:p>
            <a:pPr>
              <a:buNone/>
            </a:pPr>
            <a:r>
              <a:rPr lang="en-US" sz="3200" dirty="0" smtClean="0"/>
              <a:t>             100 = (n − 1) × 2·5</a:t>
            </a:r>
          </a:p>
          <a:p>
            <a:pPr>
              <a:buNone/>
            </a:pPr>
            <a:r>
              <a:rPr lang="en-US" sz="3200" dirty="0" smtClean="0"/>
              <a:t>              40 = n − 1</a:t>
            </a:r>
          </a:p>
          <a:p>
            <a:pPr>
              <a:buNone/>
            </a:pPr>
            <a:r>
              <a:rPr lang="en-US" sz="3200" dirty="0" smtClean="0"/>
              <a:t>                n = 41</a:t>
            </a:r>
          </a:p>
          <a:p>
            <a:pPr>
              <a:buNone/>
            </a:pPr>
            <a:r>
              <a:rPr lang="en-US" sz="3200" dirty="0" smtClean="0"/>
              <a:t>So,   </a:t>
            </a:r>
            <a:r>
              <a:rPr lang="en-US" sz="3200" dirty="0" err="1" smtClean="0"/>
              <a:t>S</a:t>
            </a:r>
            <a:r>
              <a:rPr lang="en-US" sz="1600" dirty="0" err="1" smtClean="0"/>
              <a:t>n</a:t>
            </a:r>
            <a:r>
              <a:rPr lang="en-US" sz="1600" dirty="0" smtClean="0"/>
              <a:t> </a:t>
            </a:r>
            <a:r>
              <a:rPr lang="en-US" sz="3200" dirty="0" smtClean="0"/>
              <a:t>=  ½ n(a+ ℓ)= ½ ×41(1+101)=2091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sum of an arithmetic series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 -3: An arithmetic progression has 3 as its first term. Also, the sum of the first 8 terms is twice the sum of the first 5 terms. Find the common difference. </a:t>
            </a:r>
          </a:p>
          <a:p>
            <a:pPr>
              <a:buNone/>
            </a:pPr>
            <a:r>
              <a:rPr lang="en-US" sz="2800" b="1" dirty="0" smtClean="0"/>
              <a:t>Solution </a:t>
            </a:r>
            <a:r>
              <a:rPr lang="en-US" sz="2800" dirty="0" smtClean="0"/>
              <a:t>:   Given  a = 3. </a:t>
            </a:r>
          </a:p>
          <a:p>
            <a:pPr>
              <a:buNone/>
            </a:pPr>
            <a:r>
              <a:rPr lang="en-US" sz="2800" dirty="0" smtClean="0"/>
              <a:t>S8= ½ × 8 × (6 + 7d),   S5= ½ × 5 × (6 + 4d) </a:t>
            </a:r>
          </a:p>
          <a:p>
            <a:pPr>
              <a:buNone/>
            </a:pPr>
            <a:r>
              <a:rPr lang="en-US" sz="2800" dirty="0" smtClean="0"/>
              <a:t> S8 = 2S5, we see that</a:t>
            </a:r>
          </a:p>
          <a:p>
            <a:pPr>
              <a:buNone/>
            </a:pPr>
            <a:r>
              <a:rPr lang="en-US" sz="2800" dirty="0" smtClean="0"/>
              <a:t> ½  × 8 × (6 + 7d) = 2 × ½  × 5 × (6 + 4d) </a:t>
            </a:r>
          </a:p>
          <a:p>
            <a:pPr>
              <a:buNone/>
            </a:pPr>
            <a:r>
              <a:rPr lang="en-US" sz="2800" dirty="0" smtClean="0"/>
              <a:t>4 × (6 + 7d) = 5 × (6 + 4d) </a:t>
            </a:r>
          </a:p>
          <a:p>
            <a:pPr>
              <a:buNone/>
            </a:pPr>
            <a:r>
              <a:rPr lang="en-US" sz="2800" dirty="0" smtClean="0"/>
              <a:t>24 + 28d = 30 + 20d </a:t>
            </a:r>
          </a:p>
          <a:p>
            <a:pPr>
              <a:buNone/>
            </a:pPr>
            <a:r>
              <a:rPr lang="en-US" sz="2800" dirty="0" smtClean="0"/>
              <a:t>8d = 6 </a:t>
            </a:r>
          </a:p>
          <a:p>
            <a:pPr>
              <a:buNone/>
            </a:pPr>
            <a:r>
              <a:rPr lang="en-US" sz="2800" dirty="0" smtClean="0"/>
              <a:t>d = ¾ .</a:t>
            </a:r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919" y="40640"/>
            <a:ext cx="71088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8370" algn="l"/>
                <a:tab pos="5379720" algn="l"/>
                <a:tab pos="6712584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Example 4: 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200" b="1" i="0" spc="-5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b="1" i="0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d 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3200" b="1" i="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of	t</a:t>
            </a:r>
            <a:r>
              <a:rPr sz="3200" b="1" i="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s	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919" y="528320"/>
            <a:ext cx="72085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920" algn="l"/>
              </a:tabLst>
            </a:pPr>
            <a:r>
              <a:rPr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A.P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.	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100, 105, 110,</a:t>
            </a:r>
            <a:r>
              <a:rPr sz="32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115</a:t>
            </a:r>
            <a:r>
              <a:rPr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,,………</a:t>
            </a:r>
            <a:r>
              <a:rPr lang="en-US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500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19" y="825681"/>
            <a:ext cx="7536181" cy="1336904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5"/>
              </a:spcBef>
            </a:pPr>
            <a:endParaRPr sz="28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670"/>
              </a:spcBef>
              <a:tabLst>
                <a:tab pos="1742439" algn="l"/>
                <a:tab pos="2348230" algn="l"/>
                <a:tab pos="3101975" algn="l"/>
              </a:tabLst>
            </a:pPr>
            <a:r>
              <a:rPr lang="en-US" sz="2800" i="1" spc="-270" dirty="0" smtClean="0">
                <a:latin typeface="Verdana"/>
                <a:cs typeface="Verdana"/>
              </a:rPr>
              <a:t>Solution : </a:t>
            </a:r>
            <a:r>
              <a:rPr sz="2800" i="1" spc="-270" dirty="0" smtClean="0">
                <a:latin typeface="Verdana"/>
                <a:cs typeface="Verdana"/>
              </a:rPr>
              <a:t>First</a:t>
            </a:r>
            <a:r>
              <a:rPr sz="2800" i="1" spc="-215" dirty="0" smtClean="0">
                <a:latin typeface="Verdana"/>
                <a:cs typeface="Verdana"/>
              </a:rPr>
              <a:t> </a:t>
            </a:r>
            <a:r>
              <a:rPr lang="en-US" sz="2800" i="1" spc="-215" dirty="0" smtClean="0">
                <a:latin typeface="Verdana"/>
                <a:cs typeface="Verdana"/>
              </a:rPr>
              <a:t> </a:t>
            </a:r>
            <a:r>
              <a:rPr sz="2800" i="1" spc="-120" dirty="0" smtClean="0">
                <a:latin typeface="Verdana"/>
                <a:cs typeface="Verdana"/>
              </a:rPr>
              <a:t>term</a:t>
            </a:r>
            <a:r>
              <a:rPr lang="en-US" sz="2800" i="1" spc="-120" dirty="0" smtClean="0">
                <a:latin typeface="Verdana"/>
                <a:cs typeface="Verdana"/>
              </a:rPr>
              <a:t> </a:t>
            </a:r>
            <a:r>
              <a:rPr sz="2800" i="1" spc="-285" dirty="0" smtClean="0">
                <a:latin typeface="Verdana"/>
                <a:cs typeface="Verdana"/>
              </a:rPr>
              <a:t>is</a:t>
            </a:r>
            <a:r>
              <a:rPr sz="2800" i="1" spc="-285" dirty="0">
                <a:latin typeface="Verdana"/>
                <a:cs typeface="Verdana"/>
              </a:rPr>
              <a:t>	</a:t>
            </a:r>
            <a:r>
              <a:rPr lang="en-US" sz="2800" i="1" spc="-285" dirty="0" smtClean="0">
                <a:latin typeface="Verdana"/>
                <a:cs typeface="Verdana"/>
              </a:rPr>
              <a:t>  </a:t>
            </a:r>
            <a:r>
              <a:rPr sz="2800" i="1" spc="229" dirty="0" smtClean="0">
                <a:latin typeface="Verdana"/>
                <a:cs typeface="Verdana"/>
              </a:rPr>
              <a:t>a</a:t>
            </a:r>
            <a:r>
              <a:rPr sz="2800" i="1" spc="-210" dirty="0" smtClean="0">
                <a:latin typeface="Verdana"/>
                <a:cs typeface="Verdana"/>
              </a:rPr>
              <a:t> </a:t>
            </a:r>
            <a:r>
              <a:rPr sz="2800" i="1" spc="-595" dirty="0">
                <a:latin typeface="Verdana"/>
                <a:cs typeface="Verdana"/>
              </a:rPr>
              <a:t>=	</a:t>
            </a:r>
            <a:r>
              <a:rPr sz="2800" i="1" spc="-235" dirty="0">
                <a:latin typeface="Verdana"/>
                <a:cs typeface="Verdana"/>
              </a:rPr>
              <a:t>100 </a:t>
            </a:r>
            <a:r>
              <a:rPr sz="2800" i="1" spc="-245" dirty="0">
                <a:latin typeface="Verdana"/>
                <a:cs typeface="Verdana"/>
              </a:rPr>
              <a:t>, </a:t>
            </a:r>
            <a:r>
              <a:rPr sz="2800" i="1" spc="114" dirty="0">
                <a:latin typeface="Verdana"/>
                <a:cs typeface="Verdana"/>
              </a:rPr>
              <a:t>a</a:t>
            </a:r>
            <a:r>
              <a:rPr sz="2400" i="1" spc="172" baseline="-24305" dirty="0">
                <a:latin typeface="Verdana"/>
                <a:cs typeface="Verdana"/>
              </a:rPr>
              <a:t>n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515" dirty="0">
                <a:latin typeface="Verdana"/>
                <a:cs typeface="Verdana"/>
              </a:rPr>
              <a:t> </a:t>
            </a:r>
            <a:r>
              <a:rPr sz="2800" i="1" spc="-240" dirty="0">
                <a:latin typeface="Verdana"/>
                <a:cs typeface="Verdana"/>
              </a:rPr>
              <a:t>500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919" y="2475229"/>
            <a:ext cx="69043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1615" algn="l"/>
                <a:tab pos="4786630" algn="l"/>
                <a:tab pos="6380480" algn="l"/>
              </a:tabLst>
            </a:pPr>
            <a:r>
              <a:rPr sz="2800" i="1" spc="40" dirty="0">
                <a:latin typeface="Verdana"/>
                <a:cs typeface="Verdana"/>
              </a:rPr>
              <a:t>Common</a:t>
            </a:r>
            <a:r>
              <a:rPr sz="2800" i="1" spc="-210" dirty="0">
                <a:latin typeface="Verdana"/>
                <a:cs typeface="Verdana"/>
              </a:rPr>
              <a:t> </a:t>
            </a:r>
            <a:r>
              <a:rPr sz="2800" i="1" spc="10" dirty="0">
                <a:latin typeface="Verdana"/>
                <a:cs typeface="Verdana"/>
              </a:rPr>
              <a:t>difference</a:t>
            </a:r>
            <a:r>
              <a:rPr sz="2800" i="1" spc="-215" dirty="0">
                <a:latin typeface="Verdana"/>
                <a:cs typeface="Verdana"/>
              </a:rPr>
              <a:t> </a:t>
            </a:r>
            <a:r>
              <a:rPr sz="2800" i="1" spc="-285" dirty="0">
                <a:latin typeface="Verdana"/>
                <a:cs typeface="Verdana"/>
              </a:rPr>
              <a:t>is	</a:t>
            </a:r>
            <a:r>
              <a:rPr sz="2800" i="1" spc="170" dirty="0">
                <a:latin typeface="Verdana"/>
                <a:cs typeface="Verdana"/>
              </a:rPr>
              <a:t>d</a:t>
            </a:r>
            <a:r>
              <a:rPr sz="2800" i="1" spc="-204" dirty="0">
                <a:latin typeface="Verdana"/>
                <a:cs typeface="Verdana"/>
              </a:rPr>
              <a:t> </a:t>
            </a:r>
            <a:r>
              <a:rPr sz="2800" i="1" spc="-595" dirty="0">
                <a:latin typeface="Verdana"/>
                <a:cs typeface="Verdana"/>
              </a:rPr>
              <a:t>=	</a:t>
            </a:r>
            <a:r>
              <a:rPr sz="2800" i="1" spc="-235" dirty="0">
                <a:latin typeface="Verdana"/>
                <a:cs typeface="Verdana"/>
              </a:rPr>
              <a:t>105</a:t>
            </a:r>
            <a:r>
              <a:rPr sz="2800" i="1" spc="-215" dirty="0">
                <a:latin typeface="Verdana"/>
                <a:cs typeface="Verdana"/>
              </a:rPr>
              <a:t> </a:t>
            </a:r>
            <a:r>
              <a:rPr sz="2800" i="1" spc="-265" dirty="0">
                <a:latin typeface="Verdana"/>
                <a:cs typeface="Verdana"/>
              </a:rPr>
              <a:t>-100	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30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5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1980" y="3124200"/>
            <a:ext cx="18726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9095" algn="l"/>
              </a:tabLst>
            </a:pPr>
            <a:r>
              <a:rPr sz="2800" i="1" spc="-75" dirty="0">
                <a:latin typeface="Verdana"/>
                <a:cs typeface="Verdana"/>
              </a:rPr>
              <a:t>n</a:t>
            </a:r>
            <a:r>
              <a:rPr sz="2800" i="1" spc="-90" dirty="0">
                <a:latin typeface="Verdana"/>
                <a:cs typeface="Verdana"/>
              </a:rPr>
              <a:t>t</a:t>
            </a:r>
            <a:r>
              <a:rPr sz="2800" i="1" spc="-135" dirty="0">
                <a:latin typeface="Verdana"/>
                <a:cs typeface="Verdana"/>
              </a:rPr>
              <a:t>h</a:t>
            </a:r>
            <a:r>
              <a:rPr sz="2800" i="1" spc="-210" dirty="0">
                <a:latin typeface="Verdana"/>
                <a:cs typeface="Verdana"/>
              </a:rPr>
              <a:t> </a:t>
            </a:r>
            <a:r>
              <a:rPr sz="2800" i="1" spc="-165" dirty="0">
                <a:latin typeface="Verdana"/>
                <a:cs typeface="Verdana"/>
              </a:rPr>
              <a:t>t</a:t>
            </a:r>
            <a:r>
              <a:rPr sz="2800" i="1" spc="-85" dirty="0">
                <a:latin typeface="Verdana"/>
                <a:cs typeface="Verdana"/>
              </a:rPr>
              <a:t>er</a:t>
            </a:r>
            <a:r>
              <a:rPr sz="2800" i="1" spc="-150" dirty="0">
                <a:latin typeface="Verdana"/>
                <a:cs typeface="Verdana"/>
              </a:rPr>
              <a:t>m</a:t>
            </a:r>
            <a:r>
              <a:rPr sz="2800" i="1" dirty="0">
                <a:latin typeface="Verdana"/>
                <a:cs typeface="Verdana"/>
              </a:rPr>
              <a:t>	</a:t>
            </a:r>
            <a:r>
              <a:rPr sz="2800" i="1" spc="-204" dirty="0">
                <a:latin typeface="Verdana"/>
                <a:cs typeface="Verdana"/>
              </a:rPr>
              <a:t>i</a:t>
            </a:r>
            <a:r>
              <a:rPr sz="2800" i="1" spc="-375" dirty="0">
                <a:latin typeface="Verdana"/>
                <a:cs typeface="Verdana"/>
              </a:rPr>
              <a:t>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6839" y="3124200"/>
            <a:ext cx="3073400" cy="115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sz="2800" i="1" spc="105" dirty="0">
                <a:latin typeface="Verdana"/>
                <a:cs typeface="Verdana"/>
              </a:rPr>
              <a:t>a</a:t>
            </a:r>
            <a:r>
              <a:rPr sz="2400" i="1" spc="157" baseline="-24305" dirty="0">
                <a:latin typeface="Verdana"/>
                <a:cs typeface="Verdana"/>
              </a:rPr>
              <a:t>n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229" dirty="0">
                <a:latin typeface="Verdana"/>
                <a:cs typeface="Verdana"/>
              </a:rPr>
              <a:t>a </a:t>
            </a:r>
            <a:r>
              <a:rPr sz="2800" i="1" spc="-595" dirty="0">
                <a:latin typeface="Verdana"/>
                <a:cs typeface="Verdana"/>
              </a:rPr>
              <a:t>+</a:t>
            </a:r>
            <a:r>
              <a:rPr sz="2800" i="1" spc="-605" dirty="0">
                <a:latin typeface="Verdana"/>
                <a:cs typeface="Verdana"/>
              </a:rPr>
              <a:t> </a:t>
            </a:r>
            <a:r>
              <a:rPr sz="2800" i="1" spc="-160" dirty="0">
                <a:latin typeface="Verdana"/>
                <a:cs typeface="Verdana"/>
              </a:rPr>
              <a:t>(n-1)d</a:t>
            </a:r>
            <a:endParaRPr sz="28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2210"/>
              </a:spcBef>
            </a:pPr>
            <a:r>
              <a:rPr sz="2800" i="1" spc="-235" dirty="0">
                <a:latin typeface="Verdana"/>
                <a:cs typeface="Verdana"/>
              </a:rPr>
              <a:t>500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100 </a:t>
            </a:r>
            <a:r>
              <a:rPr sz="2800" i="1" spc="-595" dirty="0">
                <a:latin typeface="Verdana"/>
                <a:cs typeface="Verdana"/>
              </a:rPr>
              <a:t>+</a:t>
            </a:r>
            <a:r>
              <a:rPr sz="2800" i="1" spc="-24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(n-1)5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8820" y="4258310"/>
            <a:ext cx="3185160" cy="1971039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800" i="1" spc="-235" dirty="0">
                <a:latin typeface="Verdana"/>
                <a:cs typeface="Verdana"/>
              </a:rPr>
              <a:t>500 </a:t>
            </a:r>
            <a:r>
              <a:rPr sz="2800" i="1" spc="-345" dirty="0">
                <a:latin typeface="Verdana"/>
                <a:cs typeface="Verdana"/>
              </a:rPr>
              <a:t>- </a:t>
            </a:r>
            <a:r>
              <a:rPr sz="2800" i="1" spc="-235" dirty="0">
                <a:latin typeface="Verdana"/>
                <a:cs typeface="Verdana"/>
              </a:rPr>
              <a:t>100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175" dirty="0">
                <a:latin typeface="Verdana"/>
                <a:cs typeface="Verdana"/>
              </a:rPr>
              <a:t>5(n </a:t>
            </a:r>
            <a:r>
              <a:rPr sz="2800" i="1" spc="-385" dirty="0">
                <a:latin typeface="Verdana"/>
                <a:cs typeface="Verdana"/>
              </a:rPr>
              <a:t>–</a:t>
            </a:r>
            <a:r>
              <a:rPr sz="2800" i="1" spc="-145" dirty="0">
                <a:latin typeface="Verdana"/>
                <a:cs typeface="Verdana"/>
              </a:rPr>
              <a:t> </a:t>
            </a:r>
            <a:r>
              <a:rPr sz="2800" i="1" spc="-240" dirty="0">
                <a:latin typeface="Verdana"/>
                <a:cs typeface="Verdana"/>
              </a:rPr>
              <a:t>1)</a:t>
            </a:r>
            <a:endParaRPr sz="2800">
              <a:latin typeface="Verdana"/>
              <a:cs typeface="Verdana"/>
            </a:endParaRPr>
          </a:p>
          <a:p>
            <a:pPr marL="629285">
              <a:lnSpc>
                <a:spcPct val="100000"/>
              </a:lnSpc>
              <a:spcBef>
                <a:spcPts val="1750"/>
              </a:spcBef>
            </a:pPr>
            <a:r>
              <a:rPr sz="2800" i="1" spc="-235" dirty="0">
                <a:latin typeface="Verdana"/>
                <a:cs typeface="Verdana"/>
              </a:rPr>
              <a:t>400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180" dirty="0">
                <a:latin typeface="Verdana"/>
                <a:cs typeface="Verdana"/>
              </a:rPr>
              <a:t>5(n </a:t>
            </a:r>
            <a:r>
              <a:rPr sz="2800" i="1" spc="-385" dirty="0">
                <a:latin typeface="Verdana"/>
                <a:cs typeface="Verdana"/>
              </a:rPr>
              <a:t>–</a:t>
            </a:r>
            <a:r>
              <a:rPr sz="2800" i="1" spc="-254" dirty="0">
                <a:latin typeface="Verdana"/>
                <a:cs typeface="Verdana"/>
              </a:rPr>
              <a:t> </a:t>
            </a:r>
            <a:r>
              <a:rPr sz="2800" i="1" spc="-240" dirty="0">
                <a:latin typeface="Verdana"/>
                <a:cs typeface="Verdana"/>
              </a:rPr>
              <a:t>1)</a:t>
            </a:r>
            <a:endParaRPr sz="2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740"/>
              </a:spcBef>
            </a:pPr>
            <a:r>
              <a:rPr sz="2800" i="1" spc="-180" dirty="0">
                <a:latin typeface="Verdana"/>
                <a:cs typeface="Verdana"/>
              </a:rPr>
              <a:t>5(n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40" dirty="0">
                <a:latin typeface="Verdana"/>
                <a:cs typeface="Verdana"/>
              </a:rPr>
              <a:t>1)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475" dirty="0">
                <a:latin typeface="Verdana"/>
                <a:cs typeface="Verdana"/>
              </a:rPr>
              <a:t> </a:t>
            </a:r>
            <a:r>
              <a:rPr sz="2800" i="1" spc="-235" dirty="0">
                <a:latin typeface="Verdana"/>
                <a:cs typeface="Verdana"/>
              </a:rPr>
              <a:t>400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369" y="797560"/>
            <a:ext cx="5219065" cy="3862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945765" algn="just">
              <a:lnSpc>
                <a:spcPct val="149900"/>
              </a:lnSpc>
              <a:spcBef>
                <a:spcPts val="90"/>
              </a:spcBef>
            </a:pPr>
            <a:r>
              <a:rPr sz="2800" i="1" spc="-180" dirty="0">
                <a:latin typeface="Verdana"/>
                <a:cs typeface="Verdana"/>
              </a:rPr>
              <a:t>5(n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40" dirty="0">
                <a:latin typeface="Verdana"/>
                <a:cs typeface="Verdana"/>
              </a:rPr>
              <a:t>1)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400  </a:t>
            </a:r>
            <a:r>
              <a:rPr sz="2800" i="1" spc="-65" dirty="0">
                <a:latin typeface="Verdana"/>
                <a:cs typeface="Verdana"/>
              </a:rPr>
              <a:t>n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29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00" dirty="0">
                <a:latin typeface="Verdana"/>
                <a:cs typeface="Verdana"/>
              </a:rPr>
              <a:t>400/5  </a:t>
            </a:r>
            <a:r>
              <a:rPr sz="2800" i="1" spc="-65" dirty="0">
                <a:latin typeface="Verdana"/>
                <a:cs typeface="Verdana"/>
              </a:rPr>
              <a:t>n </a:t>
            </a:r>
            <a:r>
              <a:rPr sz="2800" i="1" spc="-345" dirty="0">
                <a:latin typeface="Verdana"/>
                <a:cs typeface="Verdana"/>
              </a:rPr>
              <a:t>- </a:t>
            </a:r>
            <a:r>
              <a:rPr sz="2800" i="1" spc="-229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-240" dirty="0">
                <a:latin typeface="Verdana"/>
                <a:cs typeface="Verdana"/>
              </a:rPr>
              <a:t>80</a:t>
            </a:r>
            <a:endParaRPr sz="2800" dirty="0">
              <a:latin typeface="Verdana"/>
              <a:cs typeface="Verdana"/>
            </a:endParaRPr>
          </a:p>
          <a:p>
            <a:pPr marL="508000" algn="just">
              <a:lnSpc>
                <a:spcPct val="100000"/>
              </a:lnSpc>
              <a:spcBef>
                <a:spcPts val="1680"/>
              </a:spcBef>
            </a:pPr>
            <a:r>
              <a:rPr sz="2800" i="1" spc="-65" dirty="0">
                <a:latin typeface="Verdana"/>
                <a:cs typeface="Verdana"/>
              </a:rPr>
              <a:t>n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80 </a:t>
            </a:r>
            <a:r>
              <a:rPr sz="2800" i="1" spc="-595" dirty="0">
                <a:latin typeface="Verdana"/>
                <a:cs typeface="Verdana"/>
              </a:rPr>
              <a:t>+</a:t>
            </a:r>
            <a:r>
              <a:rPr sz="2800" i="1" spc="-36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1</a:t>
            </a:r>
            <a:endParaRPr sz="2800" dirty="0">
              <a:latin typeface="Verdana"/>
              <a:cs typeface="Verdana"/>
            </a:endParaRPr>
          </a:p>
          <a:p>
            <a:pPr marL="508000" algn="just">
              <a:lnSpc>
                <a:spcPct val="100000"/>
              </a:lnSpc>
              <a:spcBef>
                <a:spcPts val="1670"/>
              </a:spcBef>
            </a:pPr>
            <a:r>
              <a:rPr sz="2800" i="1" spc="-65" dirty="0">
                <a:latin typeface="Verdana"/>
                <a:cs typeface="Verdana"/>
              </a:rPr>
              <a:t>n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370" dirty="0">
                <a:latin typeface="Verdana"/>
                <a:cs typeface="Verdana"/>
              </a:rPr>
              <a:t> </a:t>
            </a:r>
            <a:r>
              <a:rPr sz="2800" i="1" spc="-235" dirty="0">
                <a:latin typeface="Verdana"/>
                <a:cs typeface="Verdana"/>
              </a:rPr>
              <a:t>81</a:t>
            </a:r>
            <a:endParaRPr sz="2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i="1" spc="75" dirty="0">
                <a:latin typeface="Verdana"/>
                <a:cs typeface="Verdana"/>
              </a:rPr>
              <a:t>Hence</a:t>
            </a:r>
            <a:r>
              <a:rPr sz="2800" i="1" spc="-229" dirty="0">
                <a:latin typeface="Verdana"/>
                <a:cs typeface="Verdana"/>
              </a:rPr>
              <a:t> </a:t>
            </a:r>
            <a:r>
              <a:rPr sz="2800" i="1" spc="-30" dirty="0">
                <a:latin typeface="Verdana"/>
                <a:cs typeface="Verdana"/>
              </a:rPr>
              <a:t>the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-65" dirty="0">
                <a:latin typeface="Verdana"/>
                <a:cs typeface="Verdana"/>
              </a:rPr>
              <a:t>no.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10" dirty="0">
                <a:latin typeface="Verdana"/>
                <a:cs typeface="Verdana"/>
              </a:rPr>
              <a:t>of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-175" dirty="0" smtClean="0">
                <a:latin typeface="Verdana"/>
                <a:cs typeface="Verdana"/>
              </a:rPr>
              <a:t>term</a:t>
            </a:r>
            <a:r>
              <a:rPr sz="2800" i="1" spc="-220" dirty="0" smtClean="0">
                <a:latin typeface="Verdana"/>
                <a:cs typeface="Verdana"/>
              </a:rPr>
              <a:t> </a:t>
            </a:r>
            <a:r>
              <a:rPr lang="en-US" sz="2800" i="1" dirty="0" smtClean="0">
                <a:latin typeface="Verdana"/>
                <a:cs typeface="Verdana"/>
              </a:rPr>
              <a:t>is </a:t>
            </a:r>
            <a:r>
              <a:rPr sz="2800" i="1" spc="-245" dirty="0" smtClean="0">
                <a:latin typeface="Verdana"/>
                <a:cs typeface="Verdana"/>
              </a:rPr>
              <a:t>81</a:t>
            </a:r>
            <a:r>
              <a:rPr sz="2800" i="1" spc="-245" dirty="0">
                <a:latin typeface="Verdana"/>
                <a:cs typeface="Verdana"/>
              </a:rPr>
              <a:t>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579485" cy="100476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35"/>
              </a:spcBef>
              <a:tabLst>
                <a:tab pos="1027430" algn="l"/>
                <a:tab pos="7503795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Example 5</a:t>
            </a:r>
            <a:r>
              <a:rPr sz="3200" b="1" i="0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3200" b="1" i="0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200" b="1" i="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d t</a:t>
            </a:r>
            <a:r>
              <a:rPr sz="3200" b="1" i="0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3200" b="1" i="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m 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200" b="1" i="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spc="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3200" b="1" i="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200" b="1" i="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3200" b="1" i="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3200" b="1" i="0" spc="-1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sz="3200" b="1" i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3200" b="1" i="0" spc="-5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3200" b="1" i="0" spc="-5" dirty="0" smtClean="0">
                <a:solidFill>
                  <a:srgbClr val="FF0000"/>
                </a:solidFill>
                <a:latin typeface="Arial"/>
                <a:cs typeface="Arial"/>
              </a:rPr>
              <a:t>en  A.P</a:t>
            </a:r>
            <a:r>
              <a:rPr lang="en-US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3200" b="1" i="0" spc="-5" dirty="0" smtClean="0">
                <a:solidFill>
                  <a:srgbClr val="FF0000"/>
                </a:solidFill>
                <a:latin typeface="Arial"/>
                <a:cs typeface="Arial"/>
              </a:rPr>
              <a:t>12 </a:t>
            </a:r>
            <a:r>
              <a:rPr sz="3200" b="1" i="0" dirty="0">
                <a:solidFill>
                  <a:srgbClr val="FF0000"/>
                </a:solidFill>
                <a:latin typeface="Arial"/>
                <a:cs typeface="Arial"/>
              </a:rPr>
              <a:t>, 20 , 28 ,</a:t>
            </a:r>
            <a:r>
              <a:rPr sz="3200" b="1" i="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0" dirty="0" smtClean="0">
                <a:solidFill>
                  <a:srgbClr val="FF0000"/>
                </a:solidFill>
                <a:latin typeface="Arial"/>
                <a:cs typeface="Arial"/>
              </a:rPr>
              <a:t>36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719" y="1396999"/>
            <a:ext cx="8143240" cy="4643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1897380">
              <a:lnSpc>
                <a:spcPct val="152100"/>
              </a:lnSpc>
              <a:spcBef>
                <a:spcPts val="100"/>
              </a:spcBef>
              <a:tabLst>
                <a:tab pos="2418080" algn="l"/>
              </a:tabLst>
            </a:pPr>
            <a:r>
              <a:rPr sz="2800" i="1" spc="-125" dirty="0">
                <a:latin typeface="Verdana"/>
                <a:cs typeface="Verdana"/>
              </a:rPr>
              <a:t>Solution </a:t>
            </a:r>
            <a:r>
              <a:rPr sz="2800" i="1" spc="-500" dirty="0">
                <a:latin typeface="Verdana"/>
                <a:cs typeface="Verdana"/>
              </a:rPr>
              <a:t>: </a:t>
            </a:r>
            <a:r>
              <a:rPr sz="2800" i="1" spc="5" dirty="0">
                <a:latin typeface="Verdana"/>
                <a:cs typeface="Verdana"/>
              </a:rPr>
              <a:t>Given </a:t>
            </a:r>
            <a:r>
              <a:rPr sz="2800" i="1" spc="-100" dirty="0">
                <a:latin typeface="Verdana"/>
                <a:cs typeface="Verdana"/>
              </a:rPr>
              <a:t>A.P. </a:t>
            </a:r>
            <a:r>
              <a:rPr sz="2800" i="1" spc="-285" dirty="0">
                <a:latin typeface="Verdana"/>
                <a:cs typeface="Verdana"/>
              </a:rPr>
              <a:t>is </a:t>
            </a:r>
            <a:r>
              <a:rPr sz="2800" i="1" spc="-235" dirty="0">
                <a:latin typeface="Verdana"/>
                <a:cs typeface="Verdana"/>
              </a:rPr>
              <a:t>12 </a:t>
            </a:r>
            <a:r>
              <a:rPr sz="2800" i="1" spc="-245" dirty="0">
                <a:latin typeface="Verdana"/>
                <a:cs typeface="Verdana"/>
              </a:rPr>
              <a:t>, </a:t>
            </a:r>
            <a:r>
              <a:rPr sz="2800" i="1" spc="-240" dirty="0">
                <a:latin typeface="Verdana"/>
                <a:cs typeface="Verdana"/>
              </a:rPr>
              <a:t>20, </a:t>
            </a:r>
            <a:r>
              <a:rPr sz="2800" i="1" spc="-235" dirty="0">
                <a:latin typeface="Verdana"/>
                <a:cs typeface="Verdana"/>
              </a:rPr>
              <a:t>28 </a:t>
            </a:r>
            <a:r>
              <a:rPr sz="2800" i="1" spc="-245" dirty="0">
                <a:latin typeface="Verdana"/>
                <a:cs typeface="Verdana"/>
              </a:rPr>
              <a:t>, </a:t>
            </a:r>
            <a:r>
              <a:rPr sz="2800" i="1" spc="-235" dirty="0">
                <a:latin typeface="Verdana"/>
                <a:cs typeface="Verdana"/>
              </a:rPr>
              <a:t>36  </a:t>
            </a:r>
            <a:r>
              <a:rPr sz="2800" i="1" spc="-350" dirty="0">
                <a:latin typeface="Verdana"/>
                <a:cs typeface="Verdana"/>
              </a:rPr>
              <a:t>Its </a:t>
            </a:r>
            <a:r>
              <a:rPr sz="2800" i="1" spc="-245" dirty="0">
                <a:latin typeface="Verdana"/>
                <a:cs typeface="Verdana"/>
              </a:rPr>
              <a:t>first</a:t>
            </a:r>
            <a:r>
              <a:rPr sz="2800" i="1" spc="-75" dirty="0">
                <a:latin typeface="Verdana"/>
                <a:cs typeface="Verdana"/>
              </a:rPr>
              <a:t> </a:t>
            </a:r>
            <a:r>
              <a:rPr sz="2800" i="1" spc="-120" dirty="0">
                <a:latin typeface="Verdana"/>
                <a:cs typeface="Verdana"/>
              </a:rPr>
              <a:t>term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-290" dirty="0">
                <a:latin typeface="Verdana"/>
                <a:cs typeface="Verdana"/>
              </a:rPr>
              <a:t>is	</a:t>
            </a:r>
            <a:r>
              <a:rPr sz="2800" i="1" spc="229" dirty="0">
                <a:latin typeface="Verdana"/>
                <a:cs typeface="Verdana"/>
              </a:rPr>
              <a:t>a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660" dirty="0">
                <a:latin typeface="Verdana"/>
                <a:cs typeface="Verdana"/>
              </a:rPr>
              <a:t> </a:t>
            </a:r>
            <a:r>
              <a:rPr sz="2800" i="1" spc="-235" dirty="0">
                <a:latin typeface="Verdana"/>
                <a:cs typeface="Verdana"/>
              </a:rPr>
              <a:t>12</a:t>
            </a:r>
            <a:endParaRPr sz="28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750"/>
              </a:spcBef>
            </a:pPr>
            <a:r>
              <a:rPr sz="2800" i="1" spc="40" dirty="0">
                <a:latin typeface="Verdana"/>
                <a:cs typeface="Verdana"/>
              </a:rPr>
              <a:t>Common </a:t>
            </a:r>
            <a:r>
              <a:rPr sz="2800" i="1" spc="10" dirty="0">
                <a:latin typeface="Verdana"/>
                <a:cs typeface="Verdana"/>
              </a:rPr>
              <a:t>difference </a:t>
            </a:r>
            <a:r>
              <a:rPr sz="2800" i="1" spc="-285" dirty="0">
                <a:latin typeface="Verdana"/>
                <a:cs typeface="Verdana"/>
              </a:rPr>
              <a:t>is </a:t>
            </a:r>
            <a:r>
              <a:rPr sz="2800" i="1" spc="170" dirty="0">
                <a:latin typeface="Verdana"/>
                <a:cs typeface="Verdana"/>
              </a:rPr>
              <a:t>d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20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35" dirty="0">
                <a:latin typeface="Verdana"/>
                <a:cs typeface="Verdana"/>
              </a:rPr>
              <a:t>12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425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8</a:t>
            </a:r>
            <a:endParaRPr sz="2800" dirty="0">
              <a:latin typeface="Verdana"/>
              <a:cs typeface="Verdana"/>
            </a:endParaRPr>
          </a:p>
          <a:p>
            <a:pPr marL="1470660" marR="30480" indent="-1432560">
              <a:lnSpc>
                <a:spcPts val="5110"/>
              </a:lnSpc>
              <a:spcBef>
                <a:spcPts val="450"/>
              </a:spcBef>
            </a:pPr>
            <a:r>
              <a:rPr sz="2800" i="1" spc="-150" dirty="0">
                <a:latin typeface="Verdana"/>
                <a:cs typeface="Verdana"/>
              </a:rPr>
              <a:t>The</a:t>
            </a:r>
            <a:r>
              <a:rPr sz="2800" i="1" spc="-229" dirty="0">
                <a:latin typeface="Verdana"/>
                <a:cs typeface="Verdana"/>
              </a:rPr>
              <a:t> </a:t>
            </a:r>
            <a:r>
              <a:rPr sz="2800" i="1" spc="-185" dirty="0">
                <a:latin typeface="Verdana"/>
                <a:cs typeface="Verdana"/>
              </a:rPr>
              <a:t>sum</a:t>
            </a:r>
            <a:r>
              <a:rPr sz="2800" i="1" spc="-235" dirty="0">
                <a:latin typeface="Verdana"/>
                <a:cs typeface="Verdana"/>
              </a:rPr>
              <a:t> </a:t>
            </a:r>
            <a:r>
              <a:rPr sz="2800" i="1" spc="-20" dirty="0">
                <a:latin typeface="Verdana"/>
                <a:cs typeface="Verdana"/>
              </a:rPr>
              <a:t>to</a:t>
            </a:r>
            <a:r>
              <a:rPr sz="2800" i="1" spc="-210" dirty="0">
                <a:latin typeface="Verdana"/>
                <a:cs typeface="Verdana"/>
              </a:rPr>
              <a:t> </a:t>
            </a:r>
            <a:r>
              <a:rPr sz="2800" i="1" spc="-65" dirty="0">
                <a:latin typeface="Verdana"/>
                <a:cs typeface="Verdana"/>
              </a:rPr>
              <a:t>n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-175" dirty="0">
                <a:latin typeface="Verdana"/>
                <a:cs typeface="Verdana"/>
              </a:rPr>
              <a:t>terms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10" dirty="0">
                <a:latin typeface="Verdana"/>
                <a:cs typeface="Verdana"/>
              </a:rPr>
              <a:t>of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80" dirty="0">
                <a:latin typeface="Verdana"/>
                <a:cs typeface="Verdana"/>
              </a:rPr>
              <a:t>an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-55" dirty="0">
                <a:latin typeface="Verdana"/>
                <a:cs typeface="Verdana"/>
              </a:rPr>
              <a:t>arithmetic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-95" dirty="0">
                <a:latin typeface="Verdana"/>
                <a:cs typeface="Verdana"/>
              </a:rPr>
              <a:t>progression  </a:t>
            </a:r>
            <a:r>
              <a:rPr sz="2800" i="1" spc="-275" dirty="0">
                <a:latin typeface="Verdana"/>
                <a:cs typeface="Verdana"/>
              </a:rPr>
              <a:t>S</a:t>
            </a:r>
            <a:r>
              <a:rPr sz="2400" i="1" spc="-412" baseline="-29513" dirty="0">
                <a:latin typeface="Verdana"/>
                <a:cs typeface="Verdana"/>
              </a:rPr>
              <a:t>n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120" dirty="0">
                <a:latin typeface="Verdana"/>
                <a:cs typeface="Verdana"/>
              </a:rPr>
              <a:t>n/2 </a:t>
            </a:r>
            <a:r>
              <a:rPr sz="2800" i="1" spc="-290" dirty="0">
                <a:latin typeface="Verdana"/>
                <a:cs typeface="Verdana"/>
              </a:rPr>
              <a:t>[ </a:t>
            </a:r>
            <a:r>
              <a:rPr sz="2800" i="1" spc="-5" dirty="0">
                <a:latin typeface="Verdana"/>
                <a:cs typeface="Verdana"/>
              </a:rPr>
              <a:t>2a </a:t>
            </a:r>
            <a:r>
              <a:rPr sz="2800" i="1" spc="-595" dirty="0">
                <a:latin typeface="Verdana"/>
                <a:cs typeface="Verdana"/>
              </a:rPr>
              <a:t>+ </a:t>
            </a:r>
            <a:r>
              <a:rPr sz="2800" i="1" spc="-150" dirty="0">
                <a:latin typeface="Verdana"/>
                <a:cs typeface="Verdana"/>
              </a:rPr>
              <a:t>(n </a:t>
            </a:r>
            <a:r>
              <a:rPr sz="2800" i="1" spc="-345" dirty="0">
                <a:latin typeface="Verdana"/>
                <a:cs typeface="Verdana"/>
              </a:rPr>
              <a:t>- </a:t>
            </a:r>
            <a:r>
              <a:rPr sz="2800" i="1" spc="-105" dirty="0">
                <a:latin typeface="Verdana"/>
                <a:cs typeface="Verdana"/>
              </a:rPr>
              <a:t>1)d</a:t>
            </a:r>
            <a:r>
              <a:rPr sz="2800" i="1" spc="-480" dirty="0">
                <a:latin typeface="Verdana"/>
                <a:cs typeface="Verdana"/>
              </a:rPr>
              <a:t> </a:t>
            </a:r>
            <a:r>
              <a:rPr sz="2800" i="1" spc="-290" dirty="0">
                <a:latin typeface="Verdana"/>
                <a:cs typeface="Verdana"/>
              </a:rPr>
              <a:t>]</a:t>
            </a:r>
            <a:endParaRPr sz="2800" dirty="0">
              <a:latin typeface="Verdana"/>
              <a:cs typeface="Verdana"/>
            </a:endParaRPr>
          </a:p>
          <a:p>
            <a:pPr marL="1866900">
              <a:lnSpc>
                <a:spcPct val="100000"/>
              </a:lnSpc>
              <a:spcBef>
                <a:spcPts val="1890"/>
              </a:spcBef>
              <a:tabLst>
                <a:tab pos="6170295" algn="l"/>
              </a:tabLst>
            </a:pPr>
            <a:r>
              <a:rPr sz="2800" i="1" spc="-595" dirty="0">
                <a:latin typeface="Verdana"/>
                <a:cs typeface="Verdana"/>
              </a:rPr>
              <a:t>=  </a:t>
            </a:r>
            <a:r>
              <a:rPr sz="2800" i="1" spc="-475" dirty="0">
                <a:latin typeface="Verdana"/>
                <a:cs typeface="Verdana"/>
              </a:rPr>
              <a:t>½  </a:t>
            </a:r>
            <a:r>
              <a:rPr sz="2800" i="1" spc="-315" dirty="0">
                <a:latin typeface="Verdana"/>
                <a:cs typeface="Verdana"/>
              </a:rPr>
              <a:t>x </a:t>
            </a:r>
            <a:r>
              <a:rPr sz="2800" i="1" spc="-235" dirty="0">
                <a:latin typeface="Verdana"/>
                <a:cs typeface="Verdana"/>
              </a:rPr>
              <a:t>30 </a:t>
            </a:r>
            <a:r>
              <a:rPr sz="2800" i="1" spc="-290" dirty="0">
                <a:latin typeface="Verdana"/>
                <a:cs typeface="Verdana"/>
              </a:rPr>
              <a:t>[ </a:t>
            </a:r>
            <a:r>
              <a:rPr sz="2800" i="1" spc="-275" dirty="0">
                <a:latin typeface="Verdana"/>
                <a:cs typeface="Verdana"/>
              </a:rPr>
              <a:t>2x </a:t>
            </a:r>
            <a:r>
              <a:rPr sz="2800" i="1" spc="-235" dirty="0">
                <a:latin typeface="Verdana"/>
                <a:cs typeface="Verdana"/>
              </a:rPr>
              <a:t>12</a:t>
            </a:r>
            <a:r>
              <a:rPr sz="2800" i="1" spc="-175" dirty="0">
                <a:latin typeface="Verdana"/>
                <a:cs typeface="Verdana"/>
              </a:rPr>
              <a:t> </a:t>
            </a:r>
            <a:r>
              <a:rPr sz="2800" i="1" spc="-595" dirty="0">
                <a:latin typeface="Verdana"/>
                <a:cs typeface="Verdana"/>
              </a:rPr>
              <a:t>+  </a:t>
            </a:r>
            <a:r>
              <a:rPr sz="2800" i="1" spc="-265" dirty="0">
                <a:latin typeface="Verdana"/>
                <a:cs typeface="Verdana"/>
              </a:rPr>
              <a:t>(30-1)x	8]</a:t>
            </a:r>
            <a:endParaRPr sz="2800" dirty="0">
              <a:latin typeface="Verdana"/>
              <a:cs typeface="Verdana"/>
            </a:endParaRPr>
          </a:p>
          <a:p>
            <a:pPr marL="1866900">
              <a:lnSpc>
                <a:spcPct val="100000"/>
              </a:lnSpc>
              <a:spcBef>
                <a:spcPts val="1750"/>
              </a:spcBef>
            </a:pP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15 </a:t>
            </a:r>
            <a:r>
              <a:rPr sz="2800" i="1" spc="-290" dirty="0">
                <a:latin typeface="Verdana"/>
                <a:cs typeface="Verdana"/>
              </a:rPr>
              <a:t>[ </a:t>
            </a:r>
            <a:r>
              <a:rPr sz="2800" i="1" spc="-240" dirty="0">
                <a:latin typeface="Verdana"/>
                <a:cs typeface="Verdana"/>
              </a:rPr>
              <a:t>24 </a:t>
            </a:r>
            <a:r>
              <a:rPr sz="2800" i="1" spc="-595" dirty="0">
                <a:latin typeface="Verdana"/>
                <a:cs typeface="Verdana"/>
              </a:rPr>
              <a:t>+ </a:t>
            </a:r>
            <a:r>
              <a:rPr sz="2800" i="1" spc="-235" dirty="0">
                <a:latin typeface="Verdana"/>
                <a:cs typeface="Verdana"/>
              </a:rPr>
              <a:t>29</a:t>
            </a:r>
            <a:r>
              <a:rPr sz="2800" i="1" spc="-100" dirty="0">
                <a:latin typeface="Verdana"/>
                <a:cs typeface="Verdana"/>
              </a:rPr>
              <a:t> </a:t>
            </a:r>
            <a:r>
              <a:rPr sz="2800" i="1" spc="-285" dirty="0">
                <a:latin typeface="Verdana"/>
                <a:cs typeface="Verdana"/>
              </a:rPr>
              <a:t>x8]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95" dirty="0"/>
              <a:t>= </a:t>
            </a:r>
            <a:r>
              <a:rPr spc="-245" dirty="0"/>
              <a:t>15[24 </a:t>
            </a:r>
            <a:r>
              <a:rPr spc="-595" dirty="0"/>
              <a:t>+</a:t>
            </a:r>
            <a:r>
              <a:rPr spc="-265" dirty="0"/>
              <a:t> </a:t>
            </a:r>
            <a:r>
              <a:rPr spc="-254" dirty="0"/>
              <a:t>232]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2793072"/>
          </a:xfrm>
          <a:prstGeom prst="rect">
            <a:avLst/>
          </a:prstGeom>
        </p:spPr>
        <p:txBody>
          <a:bodyPr vert="horz" wrap="square" lIns="0" tIns="233680" rIns="0" bIns="0" rtlCol="0">
            <a:spAutoFit/>
          </a:bodyPr>
          <a:lstStyle/>
          <a:p>
            <a:pPr marL="1170940">
              <a:lnSpc>
                <a:spcPct val="100000"/>
              </a:lnSpc>
              <a:spcBef>
                <a:spcPts val="1840"/>
              </a:spcBef>
            </a:pPr>
            <a:r>
              <a:rPr spc="-595" dirty="0"/>
              <a:t>= </a:t>
            </a:r>
            <a:r>
              <a:rPr sz="4000" spc="-235" dirty="0"/>
              <a:t>15 </a:t>
            </a:r>
            <a:r>
              <a:rPr sz="4000" spc="-315" dirty="0"/>
              <a:t>x</a:t>
            </a:r>
            <a:r>
              <a:rPr sz="4000" spc="-210" dirty="0"/>
              <a:t> </a:t>
            </a:r>
            <a:r>
              <a:rPr sz="4000" spc="-235" dirty="0"/>
              <a:t>246</a:t>
            </a:r>
          </a:p>
          <a:p>
            <a:pPr marL="1170940">
              <a:lnSpc>
                <a:spcPct val="100000"/>
              </a:lnSpc>
              <a:spcBef>
                <a:spcPts val="1740"/>
              </a:spcBef>
            </a:pPr>
            <a:r>
              <a:rPr sz="4000" spc="-595" dirty="0"/>
              <a:t>=</a:t>
            </a:r>
            <a:r>
              <a:rPr sz="4000" spc="-220" dirty="0"/>
              <a:t> </a:t>
            </a:r>
            <a:r>
              <a:rPr sz="4000" spc="-240" dirty="0"/>
              <a:t>3690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b="1" i="0" spc="-1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600" b="1" i="0" spc="-5" dirty="0">
                <a:solidFill>
                  <a:srgbClr val="FF0000"/>
                </a:solidFill>
                <a:latin typeface="Arial"/>
                <a:cs typeface="Arial"/>
              </a:rPr>
              <a:t>SUM </a:t>
            </a:r>
            <a:r>
              <a:rPr sz="3600" b="1" i="0" spc="-1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3600" b="1" i="0" spc="-15" dirty="0">
                <a:solidFill>
                  <a:srgbClr val="FF0000"/>
                </a:solidFill>
                <a:latin typeface="Arial"/>
                <a:cs typeface="Arial"/>
              </a:rPr>
              <a:t>TERMS </a:t>
            </a:r>
            <a:r>
              <a:rPr sz="3600" b="1" i="0" spc="-1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3600" b="1" i="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i="0" spc="-5" dirty="0">
                <a:solidFill>
                  <a:srgbClr val="FF0000"/>
                </a:solidFill>
                <a:latin typeface="Arial"/>
                <a:cs typeface="Arial"/>
              </a:rPr>
              <a:t>3690</a:t>
            </a:r>
            <a:endParaRPr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Sequence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sequence is a set of numbers written in a particular order</a:t>
            </a:r>
          </a:p>
          <a:p>
            <a:r>
              <a:rPr lang="en-US" sz="3200" dirty="0" smtClean="0"/>
              <a:t>Examples of sequence: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1, 3, 5, 7, 9, . . . .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1, 4, 9, 16, 25, . . . .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1, −1, 1, −1, 1, −1, . . . ,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1, 3, 5, 9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900" dirty="0" smtClean="0">
                <a:solidFill>
                  <a:srgbClr val="FF0000"/>
                </a:solidFill>
              </a:rPr>
              <a:t>Summary</a:t>
            </a:r>
            <a:br>
              <a:rPr lang="en-US" sz="4900" dirty="0" smtClean="0">
                <a:solidFill>
                  <a:srgbClr val="FF0000"/>
                </a:solidFill>
              </a:rPr>
            </a:br>
            <a:endParaRPr lang="en-US" sz="49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In this chapter, you have studied the following points 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An arithmetic progression (AP) is a list of numbers in which each term is obtained by adding a fixed number d to the preceding term, except the first term. The fixed number d is called the common difference.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 general form of an AP is a, a + d, a + 2d, a + 3d, . . . </a:t>
            </a:r>
          </a:p>
        </p:txBody>
      </p:sp>
    </p:spTree>
  </p:cSld>
  <p:clrMapOvr>
    <a:masterClrMapping/>
  </p:clrMapOvr>
  <p:transition spd="med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 given list of numbers a</a:t>
            </a:r>
            <a:r>
              <a:rPr lang="en-US" sz="1600" dirty="0" smtClean="0"/>
              <a:t>1</a:t>
            </a:r>
            <a:r>
              <a:rPr lang="en-US" sz="3500" dirty="0" smtClean="0"/>
              <a:t>, a</a:t>
            </a:r>
            <a:r>
              <a:rPr lang="en-US" sz="1600" dirty="0" smtClean="0"/>
              <a:t>2</a:t>
            </a:r>
            <a:r>
              <a:rPr lang="en-US" sz="3500" dirty="0" smtClean="0"/>
              <a:t>, a</a:t>
            </a:r>
            <a:r>
              <a:rPr lang="en-US" sz="1700" dirty="0" smtClean="0"/>
              <a:t>3</a:t>
            </a:r>
            <a:r>
              <a:rPr lang="en-US" sz="3500" dirty="0" smtClean="0"/>
              <a:t>, . . . is an AP, if the differences a</a:t>
            </a:r>
            <a:r>
              <a:rPr lang="en-US" sz="1700" dirty="0" smtClean="0"/>
              <a:t>2</a:t>
            </a:r>
            <a:r>
              <a:rPr lang="en-US" sz="3500" dirty="0" smtClean="0"/>
              <a:t> – a</a:t>
            </a:r>
            <a:r>
              <a:rPr lang="en-US" sz="1700" dirty="0" smtClean="0"/>
              <a:t>1</a:t>
            </a:r>
            <a:r>
              <a:rPr lang="en-US" sz="3500" dirty="0" smtClean="0"/>
              <a:t>, a</a:t>
            </a:r>
            <a:r>
              <a:rPr lang="en-US" sz="1700" dirty="0" smtClean="0"/>
              <a:t>3</a:t>
            </a:r>
            <a:r>
              <a:rPr lang="en-US" sz="3500" dirty="0" smtClean="0"/>
              <a:t> – </a:t>
            </a:r>
            <a:r>
              <a:rPr lang="en-US" sz="1700" dirty="0" smtClean="0"/>
              <a:t>a2,</a:t>
            </a:r>
            <a:r>
              <a:rPr lang="en-US" sz="3500" dirty="0" smtClean="0"/>
              <a:t> a </a:t>
            </a:r>
            <a:r>
              <a:rPr lang="en-US" sz="1700" dirty="0" smtClean="0"/>
              <a:t>4 </a:t>
            </a:r>
            <a:r>
              <a:rPr lang="en-US" sz="3500" dirty="0" smtClean="0"/>
              <a:t>– a</a:t>
            </a:r>
            <a:r>
              <a:rPr lang="en-US" sz="1700" dirty="0" smtClean="0"/>
              <a:t>3</a:t>
            </a:r>
            <a:r>
              <a:rPr lang="en-US" sz="3500" dirty="0" smtClean="0"/>
              <a:t>, . . ., give the same value, i.e., if </a:t>
            </a:r>
            <a:r>
              <a:rPr lang="en-US" sz="3500" dirty="0" err="1" smtClean="0"/>
              <a:t>a</a:t>
            </a:r>
            <a:r>
              <a:rPr lang="en-US" sz="1700" dirty="0" err="1" smtClean="0"/>
              <a:t>k</a:t>
            </a:r>
            <a:r>
              <a:rPr lang="en-US" sz="3500" dirty="0" smtClean="0"/>
              <a:t> + 1 – </a:t>
            </a:r>
            <a:r>
              <a:rPr lang="en-US" sz="3500" dirty="0" err="1" smtClean="0"/>
              <a:t>a</a:t>
            </a:r>
            <a:r>
              <a:rPr lang="en-US" sz="1700" dirty="0" err="1" smtClean="0"/>
              <a:t>k</a:t>
            </a:r>
            <a:r>
              <a:rPr lang="en-US" sz="3500" dirty="0" smtClean="0"/>
              <a:t> is the same for different values of k. </a:t>
            </a:r>
          </a:p>
          <a:p>
            <a:r>
              <a:rPr lang="en-US" sz="3500" dirty="0" smtClean="0"/>
              <a:t> In an AP with first term a and common difference d, the nth term (or the general term) is given by </a:t>
            </a:r>
          </a:p>
          <a:p>
            <a:r>
              <a:rPr lang="en-US" sz="3500" dirty="0" smtClean="0"/>
              <a:t>a</a:t>
            </a:r>
            <a:r>
              <a:rPr lang="en-US" sz="1700" dirty="0" smtClean="0"/>
              <a:t>n</a:t>
            </a:r>
            <a:r>
              <a:rPr lang="en-US" sz="3500" dirty="0" smtClean="0"/>
              <a:t> = a + (n – 1) d.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sum of the first n terms of an AP is given by :</a:t>
            </a:r>
          </a:p>
          <a:p>
            <a:pPr>
              <a:buNone/>
            </a:pPr>
            <a:r>
              <a:rPr lang="en-US" sz="3200" dirty="0" smtClean="0"/>
              <a:t>S n= ½ n[2a+(n-1)d]</a:t>
            </a:r>
          </a:p>
          <a:p>
            <a:r>
              <a:rPr lang="en-US" sz="3200" dirty="0" smtClean="0"/>
              <a:t>If  l is the last term of the finite AP, say the nth term, then the sum of all terms of the AP is given by :</a:t>
            </a:r>
          </a:p>
          <a:p>
            <a:pPr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Sn</a:t>
            </a:r>
            <a:r>
              <a:rPr lang="en-US" sz="3200" dirty="0" smtClean="0"/>
              <a:t> = ½ n(</a:t>
            </a:r>
            <a:r>
              <a:rPr lang="en-US" sz="3200" dirty="0" err="1" smtClean="0"/>
              <a:t>a+l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5380" y="2190969"/>
            <a:ext cx="60555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63"/>
              </a:lnSpc>
            </a:pPr>
            <a:r>
              <a:rPr sz="1400" spc="135" baseline="-31746" dirty="0">
                <a:solidFill>
                  <a:srgbClr val="221F1F"/>
                </a:solidFill>
                <a:latin typeface="Book Antiqua"/>
                <a:cs typeface="Book Antiqua"/>
              </a:rPr>
              <a:t>s</a:t>
            </a:r>
            <a:r>
              <a:rPr sz="1100" spc="208" baseline="-59027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400" spc="269" baseline="-31746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94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(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l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)</a:t>
            </a:r>
            <a:endParaRPr sz="900" dirty="0">
              <a:latin typeface="Book Antiqua"/>
              <a:cs typeface="Book Antiqua"/>
            </a:endParaRPr>
          </a:p>
          <a:p>
            <a:pPr marL="393765">
              <a:spcBef>
                <a:spcPts val="94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2</a:t>
            </a:r>
            <a:endParaRPr sz="900" dirty="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84499" y="2387974"/>
            <a:ext cx="6273223" cy="3674408"/>
            <a:chOff x="1742948" y="2706370"/>
            <a:chExt cx="6900545" cy="4164329"/>
          </a:xfrm>
        </p:grpSpPr>
        <p:sp>
          <p:nvSpPr>
            <p:cNvPr id="4" name="object 4"/>
            <p:cNvSpPr/>
            <p:nvPr/>
          </p:nvSpPr>
          <p:spPr>
            <a:xfrm>
              <a:off x="4004945" y="4013200"/>
              <a:ext cx="1374775" cy="883919"/>
            </a:xfrm>
            <a:custGeom>
              <a:avLst/>
              <a:gdLst/>
              <a:ahLst/>
              <a:cxnLst/>
              <a:rect l="l" t="t" r="r" b="b"/>
              <a:pathLst>
                <a:path w="1374775" h="883920">
                  <a:moveTo>
                    <a:pt x="41275" y="746760"/>
                  </a:moveTo>
                  <a:lnTo>
                    <a:pt x="41275" y="828039"/>
                  </a:lnTo>
                  <a:lnTo>
                    <a:pt x="57150" y="845185"/>
                  </a:lnTo>
                  <a:lnTo>
                    <a:pt x="109219" y="875030"/>
                  </a:lnTo>
                  <a:lnTo>
                    <a:pt x="151129" y="883285"/>
                  </a:lnTo>
                  <a:lnTo>
                    <a:pt x="158114" y="883285"/>
                  </a:lnTo>
                  <a:lnTo>
                    <a:pt x="172084" y="883919"/>
                  </a:lnTo>
                  <a:lnTo>
                    <a:pt x="177800" y="883285"/>
                  </a:lnTo>
                  <a:lnTo>
                    <a:pt x="234950" y="880110"/>
                  </a:lnTo>
                  <a:lnTo>
                    <a:pt x="234950" y="874394"/>
                  </a:lnTo>
                  <a:lnTo>
                    <a:pt x="177800" y="871219"/>
                  </a:lnTo>
                  <a:lnTo>
                    <a:pt x="172084" y="870585"/>
                  </a:lnTo>
                  <a:lnTo>
                    <a:pt x="158750" y="869314"/>
                  </a:lnTo>
                  <a:lnTo>
                    <a:pt x="151764" y="868044"/>
                  </a:lnTo>
                  <a:lnTo>
                    <a:pt x="145414" y="867410"/>
                  </a:lnTo>
                  <a:lnTo>
                    <a:pt x="138429" y="865505"/>
                  </a:lnTo>
                  <a:lnTo>
                    <a:pt x="93979" y="845185"/>
                  </a:lnTo>
                  <a:lnTo>
                    <a:pt x="55244" y="805814"/>
                  </a:lnTo>
                  <a:lnTo>
                    <a:pt x="41909" y="762635"/>
                  </a:lnTo>
                  <a:lnTo>
                    <a:pt x="41275" y="746760"/>
                  </a:lnTo>
                  <a:close/>
                </a:path>
                <a:path w="1374775" h="883920">
                  <a:moveTo>
                    <a:pt x="228600" y="0"/>
                  </a:moveTo>
                  <a:lnTo>
                    <a:pt x="172084" y="0"/>
                  </a:lnTo>
                  <a:lnTo>
                    <a:pt x="160019" y="635"/>
                  </a:lnTo>
                  <a:lnTo>
                    <a:pt x="114300" y="8889"/>
                  </a:lnTo>
                  <a:lnTo>
                    <a:pt x="58419" y="37464"/>
                  </a:lnTo>
                  <a:lnTo>
                    <a:pt x="17144" y="85089"/>
                  </a:lnTo>
                  <a:lnTo>
                    <a:pt x="10794" y="99695"/>
                  </a:lnTo>
                  <a:lnTo>
                    <a:pt x="8254" y="104775"/>
                  </a:lnTo>
                  <a:lnTo>
                    <a:pt x="6984" y="109854"/>
                  </a:lnTo>
                  <a:lnTo>
                    <a:pt x="5079" y="114935"/>
                  </a:lnTo>
                  <a:lnTo>
                    <a:pt x="3175" y="123189"/>
                  </a:lnTo>
                  <a:lnTo>
                    <a:pt x="1807" y="132714"/>
                  </a:lnTo>
                  <a:lnTo>
                    <a:pt x="634" y="140335"/>
                  </a:lnTo>
                  <a:lnTo>
                    <a:pt x="0" y="149860"/>
                  </a:lnTo>
                  <a:lnTo>
                    <a:pt x="0" y="154304"/>
                  </a:lnTo>
                  <a:lnTo>
                    <a:pt x="3809" y="495935"/>
                  </a:lnTo>
                  <a:lnTo>
                    <a:pt x="10159" y="746760"/>
                  </a:lnTo>
                  <a:lnTo>
                    <a:pt x="16509" y="786130"/>
                  </a:lnTo>
                  <a:lnTo>
                    <a:pt x="41275" y="828039"/>
                  </a:lnTo>
                  <a:lnTo>
                    <a:pt x="41275" y="746760"/>
                  </a:lnTo>
                  <a:lnTo>
                    <a:pt x="47625" y="495935"/>
                  </a:lnTo>
                  <a:lnTo>
                    <a:pt x="51434" y="165735"/>
                  </a:lnTo>
                  <a:lnTo>
                    <a:pt x="51550" y="151129"/>
                  </a:lnTo>
                  <a:lnTo>
                    <a:pt x="52069" y="145414"/>
                  </a:lnTo>
                  <a:lnTo>
                    <a:pt x="52069" y="140335"/>
                  </a:lnTo>
                  <a:lnTo>
                    <a:pt x="52704" y="138429"/>
                  </a:lnTo>
                  <a:lnTo>
                    <a:pt x="53339" y="135254"/>
                  </a:lnTo>
                  <a:lnTo>
                    <a:pt x="53975" y="132714"/>
                  </a:lnTo>
                  <a:lnTo>
                    <a:pt x="55244" y="129539"/>
                  </a:lnTo>
                  <a:lnTo>
                    <a:pt x="57150" y="122554"/>
                  </a:lnTo>
                  <a:lnTo>
                    <a:pt x="90804" y="78739"/>
                  </a:lnTo>
                  <a:lnTo>
                    <a:pt x="129539" y="58420"/>
                  </a:lnTo>
                  <a:lnTo>
                    <a:pt x="151129" y="53975"/>
                  </a:lnTo>
                  <a:lnTo>
                    <a:pt x="151764" y="53339"/>
                  </a:lnTo>
                  <a:lnTo>
                    <a:pt x="172084" y="52070"/>
                  </a:lnTo>
                  <a:lnTo>
                    <a:pt x="177800" y="52070"/>
                  </a:lnTo>
                  <a:lnTo>
                    <a:pt x="389254" y="51435"/>
                  </a:lnTo>
                  <a:lnTo>
                    <a:pt x="649604" y="48260"/>
                  </a:lnTo>
                  <a:lnTo>
                    <a:pt x="706119" y="46989"/>
                  </a:lnTo>
                  <a:lnTo>
                    <a:pt x="762000" y="46354"/>
                  </a:lnTo>
                  <a:lnTo>
                    <a:pt x="869314" y="43814"/>
                  </a:lnTo>
                  <a:lnTo>
                    <a:pt x="920114" y="43179"/>
                  </a:lnTo>
                  <a:lnTo>
                    <a:pt x="1298575" y="31114"/>
                  </a:lnTo>
                  <a:lnTo>
                    <a:pt x="1318259" y="29845"/>
                  </a:lnTo>
                  <a:lnTo>
                    <a:pt x="1334769" y="29210"/>
                  </a:lnTo>
                  <a:lnTo>
                    <a:pt x="1370541" y="29210"/>
                  </a:lnTo>
                  <a:lnTo>
                    <a:pt x="1368425" y="28575"/>
                  </a:lnTo>
                  <a:lnTo>
                    <a:pt x="1298575" y="21589"/>
                  </a:lnTo>
                  <a:lnTo>
                    <a:pt x="1276350" y="20320"/>
                  </a:lnTo>
                  <a:lnTo>
                    <a:pt x="920114" y="8889"/>
                  </a:lnTo>
                  <a:lnTo>
                    <a:pt x="869314" y="8254"/>
                  </a:lnTo>
                  <a:lnTo>
                    <a:pt x="762000" y="5714"/>
                  </a:lnTo>
                  <a:lnTo>
                    <a:pt x="706119" y="5079"/>
                  </a:lnTo>
                  <a:lnTo>
                    <a:pt x="649604" y="3810"/>
                  </a:lnTo>
                  <a:lnTo>
                    <a:pt x="441959" y="1270"/>
                  </a:lnTo>
                  <a:lnTo>
                    <a:pt x="389254" y="1270"/>
                  </a:lnTo>
                  <a:lnTo>
                    <a:pt x="335914" y="635"/>
                  </a:lnTo>
                  <a:lnTo>
                    <a:pt x="281939" y="635"/>
                  </a:lnTo>
                  <a:lnTo>
                    <a:pt x="228600" y="0"/>
                  </a:lnTo>
                  <a:close/>
                </a:path>
                <a:path w="1374775" h="883920">
                  <a:moveTo>
                    <a:pt x="51550" y="151129"/>
                  </a:moveTo>
                  <a:lnTo>
                    <a:pt x="51434" y="152400"/>
                  </a:lnTo>
                  <a:lnTo>
                    <a:pt x="51550" y="151129"/>
                  </a:lnTo>
                  <a:close/>
                </a:path>
                <a:path w="1374775" h="883920">
                  <a:moveTo>
                    <a:pt x="1370541" y="29210"/>
                  </a:moveTo>
                  <a:lnTo>
                    <a:pt x="1334769" y="29210"/>
                  </a:lnTo>
                  <a:lnTo>
                    <a:pt x="1348739" y="29845"/>
                  </a:lnTo>
                  <a:lnTo>
                    <a:pt x="1356994" y="30479"/>
                  </a:lnTo>
                  <a:lnTo>
                    <a:pt x="1363344" y="31750"/>
                  </a:lnTo>
                  <a:lnTo>
                    <a:pt x="1367154" y="32385"/>
                  </a:lnTo>
                  <a:lnTo>
                    <a:pt x="1373504" y="33654"/>
                  </a:lnTo>
                  <a:lnTo>
                    <a:pt x="1374775" y="30479"/>
                  </a:lnTo>
                  <a:lnTo>
                    <a:pt x="1370541" y="29210"/>
                  </a:lnTo>
                  <a:close/>
                </a:path>
              </a:pathLst>
            </a:custGeom>
            <a:solidFill>
              <a:srgbClr val="6C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00830" y="4069715"/>
              <a:ext cx="1369060" cy="883919"/>
            </a:xfrm>
            <a:custGeom>
              <a:avLst/>
              <a:gdLst/>
              <a:ahLst/>
              <a:cxnLst/>
              <a:rect l="l" t="t" r="r" b="b"/>
              <a:pathLst>
                <a:path w="1369060" h="883920">
                  <a:moveTo>
                    <a:pt x="635" y="852170"/>
                  </a:moveTo>
                  <a:lnTo>
                    <a:pt x="0" y="855345"/>
                  </a:lnTo>
                  <a:lnTo>
                    <a:pt x="6350" y="857250"/>
                  </a:lnTo>
                  <a:lnTo>
                    <a:pt x="10160" y="857885"/>
                  </a:lnTo>
                  <a:lnTo>
                    <a:pt x="16510" y="859155"/>
                  </a:lnTo>
                  <a:lnTo>
                    <a:pt x="25400" y="860425"/>
                  </a:lnTo>
                  <a:lnTo>
                    <a:pt x="39370" y="861060"/>
                  </a:lnTo>
                  <a:lnTo>
                    <a:pt x="56515" y="862330"/>
                  </a:lnTo>
                  <a:lnTo>
                    <a:pt x="506095" y="875665"/>
                  </a:lnTo>
                  <a:lnTo>
                    <a:pt x="558800" y="876300"/>
                  </a:lnTo>
                  <a:lnTo>
                    <a:pt x="668655" y="878840"/>
                  </a:lnTo>
                  <a:lnTo>
                    <a:pt x="1147445" y="883920"/>
                  </a:lnTo>
                  <a:lnTo>
                    <a:pt x="1202055" y="883920"/>
                  </a:lnTo>
                  <a:lnTo>
                    <a:pt x="1247775" y="876935"/>
                  </a:lnTo>
                  <a:lnTo>
                    <a:pt x="1290955" y="859155"/>
                  </a:lnTo>
                  <a:lnTo>
                    <a:pt x="1296397" y="855345"/>
                  </a:lnTo>
                  <a:lnTo>
                    <a:pt x="25400" y="855345"/>
                  </a:lnTo>
                  <a:lnTo>
                    <a:pt x="17780" y="854710"/>
                  </a:lnTo>
                  <a:lnTo>
                    <a:pt x="11430" y="854075"/>
                  </a:lnTo>
                  <a:lnTo>
                    <a:pt x="6985" y="853440"/>
                  </a:lnTo>
                  <a:lnTo>
                    <a:pt x="635" y="852170"/>
                  </a:lnTo>
                  <a:close/>
                </a:path>
                <a:path w="1369060" h="883920">
                  <a:moveTo>
                    <a:pt x="1316355" y="731520"/>
                  </a:moveTo>
                  <a:lnTo>
                    <a:pt x="1315720" y="743585"/>
                  </a:lnTo>
                  <a:lnTo>
                    <a:pt x="1315085" y="745490"/>
                  </a:lnTo>
                  <a:lnTo>
                    <a:pt x="1314450" y="749935"/>
                  </a:lnTo>
                  <a:lnTo>
                    <a:pt x="1297305" y="786130"/>
                  </a:lnTo>
                  <a:lnTo>
                    <a:pt x="1264920" y="814705"/>
                  </a:lnTo>
                  <a:lnTo>
                    <a:pt x="1223010" y="829945"/>
                  </a:lnTo>
                  <a:lnTo>
                    <a:pt x="1212215" y="831850"/>
                  </a:lnTo>
                  <a:lnTo>
                    <a:pt x="1211580" y="831850"/>
                  </a:lnTo>
                  <a:lnTo>
                    <a:pt x="1188085" y="833120"/>
                  </a:lnTo>
                  <a:lnTo>
                    <a:pt x="1147445" y="833120"/>
                  </a:lnTo>
                  <a:lnTo>
                    <a:pt x="668655" y="838200"/>
                  </a:lnTo>
                  <a:lnTo>
                    <a:pt x="613410" y="838835"/>
                  </a:lnTo>
                  <a:lnTo>
                    <a:pt x="454660" y="842645"/>
                  </a:lnTo>
                  <a:lnTo>
                    <a:pt x="405765" y="843280"/>
                  </a:lnTo>
                  <a:lnTo>
                    <a:pt x="98425" y="852805"/>
                  </a:lnTo>
                  <a:lnTo>
                    <a:pt x="76200" y="854075"/>
                  </a:lnTo>
                  <a:lnTo>
                    <a:pt x="39370" y="855345"/>
                  </a:lnTo>
                  <a:lnTo>
                    <a:pt x="1296397" y="855345"/>
                  </a:lnTo>
                  <a:lnTo>
                    <a:pt x="1316355" y="841375"/>
                  </a:lnTo>
                  <a:lnTo>
                    <a:pt x="1316355" y="731520"/>
                  </a:lnTo>
                  <a:close/>
                </a:path>
                <a:path w="1369060" h="883920">
                  <a:moveTo>
                    <a:pt x="1325880" y="130175"/>
                  </a:moveTo>
                  <a:lnTo>
                    <a:pt x="1323975" y="186689"/>
                  </a:lnTo>
                  <a:lnTo>
                    <a:pt x="1318260" y="474980"/>
                  </a:lnTo>
                  <a:lnTo>
                    <a:pt x="1316378" y="728345"/>
                  </a:lnTo>
                  <a:lnTo>
                    <a:pt x="1316355" y="841375"/>
                  </a:lnTo>
                  <a:lnTo>
                    <a:pt x="1325880" y="831850"/>
                  </a:lnTo>
                  <a:lnTo>
                    <a:pt x="1325880" y="130175"/>
                  </a:lnTo>
                  <a:close/>
                </a:path>
                <a:path w="1369060" h="883920">
                  <a:moveTo>
                    <a:pt x="1212215" y="0"/>
                  </a:moveTo>
                  <a:lnTo>
                    <a:pt x="1193800" y="0"/>
                  </a:lnTo>
                  <a:lnTo>
                    <a:pt x="1188085" y="635"/>
                  </a:lnTo>
                  <a:lnTo>
                    <a:pt x="1181735" y="635"/>
                  </a:lnTo>
                  <a:lnTo>
                    <a:pt x="1124585" y="4445"/>
                  </a:lnTo>
                  <a:lnTo>
                    <a:pt x="1124585" y="10160"/>
                  </a:lnTo>
                  <a:lnTo>
                    <a:pt x="1187450" y="13970"/>
                  </a:lnTo>
                  <a:lnTo>
                    <a:pt x="1202055" y="15239"/>
                  </a:lnTo>
                  <a:lnTo>
                    <a:pt x="1244600" y="24764"/>
                  </a:lnTo>
                  <a:lnTo>
                    <a:pt x="1289050" y="51435"/>
                  </a:lnTo>
                  <a:lnTo>
                    <a:pt x="1315085" y="85725"/>
                  </a:lnTo>
                  <a:lnTo>
                    <a:pt x="1325880" y="130175"/>
                  </a:lnTo>
                  <a:lnTo>
                    <a:pt x="1325880" y="831850"/>
                  </a:lnTo>
                  <a:lnTo>
                    <a:pt x="1338580" y="818515"/>
                  </a:lnTo>
                  <a:lnTo>
                    <a:pt x="1358265" y="783590"/>
                  </a:lnTo>
                  <a:lnTo>
                    <a:pt x="1368425" y="736600"/>
                  </a:lnTo>
                  <a:lnTo>
                    <a:pt x="1369060" y="732155"/>
                  </a:lnTo>
                  <a:lnTo>
                    <a:pt x="1369060" y="728345"/>
                  </a:lnTo>
                  <a:lnTo>
                    <a:pt x="1367790" y="523875"/>
                  </a:lnTo>
                  <a:lnTo>
                    <a:pt x="1362075" y="206375"/>
                  </a:lnTo>
                  <a:lnTo>
                    <a:pt x="1358900" y="128270"/>
                  </a:lnTo>
                  <a:lnTo>
                    <a:pt x="1349375" y="88900"/>
                  </a:lnTo>
                  <a:lnTo>
                    <a:pt x="1304925" y="32385"/>
                  </a:lnTo>
                  <a:lnTo>
                    <a:pt x="1250315" y="5714"/>
                  </a:lnTo>
                  <a:lnTo>
                    <a:pt x="1224915" y="635"/>
                  </a:lnTo>
                  <a:lnTo>
                    <a:pt x="1212215" y="0"/>
                  </a:lnTo>
                  <a:close/>
                </a:path>
              </a:pathLst>
            </a:custGeom>
            <a:solidFill>
              <a:srgbClr val="515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59275" y="4272280"/>
              <a:ext cx="137795" cy="1428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4905" y="3434715"/>
              <a:ext cx="3218180" cy="1510030"/>
            </a:xfrm>
            <a:custGeom>
              <a:avLst/>
              <a:gdLst/>
              <a:ahLst/>
              <a:cxnLst/>
              <a:rect l="l" t="t" r="r" b="b"/>
              <a:pathLst>
                <a:path w="3218179" h="1510029">
                  <a:moveTo>
                    <a:pt x="1613534" y="1071245"/>
                  </a:moveTo>
                  <a:lnTo>
                    <a:pt x="1608455" y="1071245"/>
                  </a:lnTo>
                  <a:lnTo>
                    <a:pt x="1540509" y="1076960"/>
                  </a:lnTo>
                  <a:lnTo>
                    <a:pt x="1457959" y="1085214"/>
                  </a:lnTo>
                  <a:lnTo>
                    <a:pt x="1407159" y="1090930"/>
                  </a:lnTo>
                  <a:lnTo>
                    <a:pt x="1306830" y="1103630"/>
                  </a:lnTo>
                  <a:lnTo>
                    <a:pt x="1212215" y="1116965"/>
                  </a:lnTo>
                  <a:lnTo>
                    <a:pt x="1110615" y="1132840"/>
                  </a:lnTo>
                  <a:lnTo>
                    <a:pt x="1003934" y="1151890"/>
                  </a:lnTo>
                  <a:lnTo>
                    <a:pt x="948690" y="1162685"/>
                  </a:lnTo>
                  <a:lnTo>
                    <a:pt x="837565" y="1186180"/>
                  </a:lnTo>
                  <a:lnTo>
                    <a:pt x="743584" y="1208405"/>
                  </a:lnTo>
                  <a:lnTo>
                    <a:pt x="704850" y="1217930"/>
                  </a:lnTo>
                  <a:lnTo>
                    <a:pt x="629284" y="1238250"/>
                  </a:lnTo>
                  <a:lnTo>
                    <a:pt x="555625" y="1259205"/>
                  </a:lnTo>
                  <a:lnTo>
                    <a:pt x="448944" y="1293495"/>
                  </a:lnTo>
                  <a:lnTo>
                    <a:pt x="349884" y="1329055"/>
                  </a:lnTo>
                  <a:lnTo>
                    <a:pt x="288289" y="1353185"/>
                  </a:lnTo>
                  <a:lnTo>
                    <a:pt x="231775" y="1376680"/>
                  </a:lnTo>
                  <a:lnTo>
                    <a:pt x="180339" y="1400810"/>
                  </a:lnTo>
                  <a:lnTo>
                    <a:pt x="113664" y="1433830"/>
                  </a:lnTo>
                  <a:lnTo>
                    <a:pt x="95250" y="1443990"/>
                  </a:lnTo>
                  <a:lnTo>
                    <a:pt x="77469" y="1453515"/>
                  </a:lnTo>
                  <a:lnTo>
                    <a:pt x="61594" y="1462405"/>
                  </a:lnTo>
                  <a:lnTo>
                    <a:pt x="34925" y="1478280"/>
                  </a:lnTo>
                  <a:lnTo>
                    <a:pt x="0" y="1499870"/>
                  </a:lnTo>
                  <a:lnTo>
                    <a:pt x="5714" y="1510030"/>
                  </a:lnTo>
                  <a:lnTo>
                    <a:pt x="31114" y="1496060"/>
                  </a:lnTo>
                  <a:lnTo>
                    <a:pt x="41909" y="1489710"/>
                  </a:lnTo>
                  <a:lnTo>
                    <a:pt x="68580" y="1475105"/>
                  </a:lnTo>
                  <a:lnTo>
                    <a:pt x="84455" y="1467485"/>
                  </a:lnTo>
                  <a:lnTo>
                    <a:pt x="121284" y="1449070"/>
                  </a:lnTo>
                  <a:lnTo>
                    <a:pt x="164464" y="1428750"/>
                  </a:lnTo>
                  <a:lnTo>
                    <a:pt x="188594" y="1418590"/>
                  </a:lnTo>
                  <a:lnTo>
                    <a:pt x="213994" y="1408430"/>
                  </a:lnTo>
                  <a:lnTo>
                    <a:pt x="240664" y="1397000"/>
                  </a:lnTo>
                  <a:lnTo>
                    <a:pt x="297180" y="1375410"/>
                  </a:lnTo>
                  <a:lnTo>
                    <a:pt x="358775" y="1353820"/>
                  </a:lnTo>
                  <a:lnTo>
                    <a:pt x="391159" y="1343660"/>
                  </a:lnTo>
                  <a:lnTo>
                    <a:pt x="424180" y="1332865"/>
                  </a:lnTo>
                  <a:lnTo>
                    <a:pt x="493394" y="1312545"/>
                  </a:lnTo>
                  <a:lnTo>
                    <a:pt x="565150" y="1293495"/>
                  </a:lnTo>
                  <a:lnTo>
                    <a:pt x="638809" y="1275080"/>
                  </a:lnTo>
                  <a:lnTo>
                    <a:pt x="676909" y="1266825"/>
                  </a:lnTo>
                  <a:lnTo>
                    <a:pt x="714375" y="1257935"/>
                  </a:lnTo>
                  <a:lnTo>
                    <a:pt x="847090" y="1231900"/>
                  </a:lnTo>
                  <a:lnTo>
                    <a:pt x="902334" y="1221740"/>
                  </a:lnTo>
                  <a:lnTo>
                    <a:pt x="1012190" y="1204595"/>
                  </a:lnTo>
                  <a:lnTo>
                    <a:pt x="1118870" y="1189355"/>
                  </a:lnTo>
                  <a:lnTo>
                    <a:pt x="1220470" y="1177290"/>
                  </a:lnTo>
                  <a:lnTo>
                    <a:pt x="1314449" y="1167765"/>
                  </a:lnTo>
                  <a:lnTo>
                    <a:pt x="1508759" y="1152525"/>
                  </a:lnTo>
                  <a:lnTo>
                    <a:pt x="1601470" y="1148080"/>
                  </a:lnTo>
                  <a:lnTo>
                    <a:pt x="1616709" y="1148080"/>
                  </a:lnTo>
                  <a:lnTo>
                    <a:pt x="1613534" y="1071245"/>
                  </a:lnTo>
                  <a:close/>
                </a:path>
                <a:path w="3218179" h="1510029">
                  <a:moveTo>
                    <a:pt x="3213735" y="0"/>
                  </a:moveTo>
                  <a:lnTo>
                    <a:pt x="3126105" y="34925"/>
                  </a:lnTo>
                  <a:lnTo>
                    <a:pt x="3057524" y="67945"/>
                  </a:lnTo>
                  <a:lnTo>
                    <a:pt x="3011805" y="93980"/>
                  </a:lnTo>
                  <a:lnTo>
                    <a:pt x="2995295" y="103505"/>
                  </a:lnTo>
                  <a:lnTo>
                    <a:pt x="2913380" y="158114"/>
                  </a:lnTo>
                  <a:lnTo>
                    <a:pt x="2849245" y="210185"/>
                  </a:lnTo>
                  <a:lnTo>
                    <a:pt x="2787649" y="267970"/>
                  </a:lnTo>
                  <a:lnTo>
                    <a:pt x="2746374" y="313689"/>
                  </a:lnTo>
                  <a:lnTo>
                    <a:pt x="2708910" y="360680"/>
                  </a:lnTo>
                  <a:lnTo>
                    <a:pt x="2675890" y="407035"/>
                  </a:lnTo>
                  <a:lnTo>
                    <a:pt x="2653030" y="444500"/>
                  </a:lnTo>
                  <a:lnTo>
                    <a:pt x="2644140" y="458470"/>
                  </a:lnTo>
                  <a:lnTo>
                    <a:pt x="2625724" y="492760"/>
                  </a:lnTo>
                  <a:lnTo>
                    <a:pt x="2613660" y="518160"/>
                  </a:lnTo>
                  <a:lnTo>
                    <a:pt x="2608580" y="529589"/>
                  </a:lnTo>
                  <a:lnTo>
                    <a:pt x="2603499" y="540385"/>
                  </a:lnTo>
                  <a:lnTo>
                    <a:pt x="2595245" y="559435"/>
                  </a:lnTo>
                  <a:lnTo>
                    <a:pt x="2589530" y="575945"/>
                  </a:lnTo>
                  <a:lnTo>
                    <a:pt x="2586990" y="582295"/>
                  </a:lnTo>
                  <a:lnTo>
                    <a:pt x="2585085" y="588010"/>
                  </a:lnTo>
                  <a:lnTo>
                    <a:pt x="2581910" y="598170"/>
                  </a:lnTo>
                  <a:lnTo>
                    <a:pt x="2656205" y="617220"/>
                  </a:lnTo>
                  <a:lnTo>
                    <a:pt x="2658110" y="608330"/>
                  </a:lnTo>
                  <a:lnTo>
                    <a:pt x="2659380" y="603250"/>
                  </a:lnTo>
                  <a:lnTo>
                    <a:pt x="2670810" y="566420"/>
                  </a:lnTo>
                  <a:lnTo>
                    <a:pt x="2687955" y="521970"/>
                  </a:lnTo>
                  <a:lnTo>
                    <a:pt x="2706370" y="482600"/>
                  </a:lnTo>
                  <a:lnTo>
                    <a:pt x="2709545" y="475614"/>
                  </a:lnTo>
                  <a:lnTo>
                    <a:pt x="2724785" y="446405"/>
                  </a:lnTo>
                  <a:lnTo>
                    <a:pt x="2728595" y="438785"/>
                  </a:lnTo>
                  <a:lnTo>
                    <a:pt x="2746374" y="408939"/>
                  </a:lnTo>
                  <a:lnTo>
                    <a:pt x="2782570" y="354330"/>
                  </a:lnTo>
                  <a:lnTo>
                    <a:pt x="2823845" y="300355"/>
                  </a:lnTo>
                  <a:lnTo>
                    <a:pt x="2864485" y="255270"/>
                  </a:lnTo>
                  <a:lnTo>
                    <a:pt x="2892424" y="227330"/>
                  </a:lnTo>
                  <a:lnTo>
                    <a:pt x="2921635" y="199389"/>
                  </a:lnTo>
                  <a:lnTo>
                    <a:pt x="2981324" y="149860"/>
                  </a:lnTo>
                  <a:lnTo>
                    <a:pt x="3041015" y="107314"/>
                  </a:lnTo>
                  <a:lnTo>
                    <a:pt x="3047999" y="102235"/>
                  </a:lnTo>
                  <a:lnTo>
                    <a:pt x="3054985" y="97789"/>
                  </a:lnTo>
                  <a:lnTo>
                    <a:pt x="3062605" y="93345"/>
                  </a:lnTo>
                  <a:lnTo>
                    <a:pt x="3069590" y="89535"/>
                  </a:lnTo>
                  <a:lnTo>
                    <a:pt x="3122295" y="58420"/>
                  </a:lnTo>
                  <a:lnTo>
                    <a:pt x="3134360" y="51435"/>
                  </a:lnTo>
                  <a:lnTo>
                    <a:pt x="3218180" y="10795"/>
                  </a:lnTo>
                  <a:lnTo>
                    <a:pt x="3213735" y="0"/>
                  </a:lnTo>
                  <a:close/>
                </a:path>
              </a:pathLst>
            </a:custGeom>
            <a:solidFill>
              <a:srgbClr val="6C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21019" y="2971800"/>
              <a:ext cx="2715895" cy="741045"/>
            </a:xfrm>
            <a:custGeom>
              <a:avLst/>
              <a:gdLst/>
              <a:ahLst/>
              <a:cxnLst/>
              <a:rect l="l" t="t" r="r" b="b"/>
              <a:pathLst>
                <a:path w="2715895" h="741045">
                  <a:moveTo>
                    <a:pt x="2715895" y="0"/>
                  </a:moveTo>
                  <a:lnTo>
                    <a:pt x="0" y="0"/>
                  </a:lnTo>
                  <a:lnTo>
                    <a:pt x="0" y="741045"/>
                  </a:lnTo>
                  <a:lnTo>
                    <a:pt x="2715895" y="741045"/>
                  </a:lnTo>
                  <a:lnTo>
                    <a:pt x="271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26660" y="4166870"/>
              <a:ext cx="1838325" cy="1723389"/>
            </a:xfrm>
            <a:custGeom>
              <a:avLst/>
              <a:gdLst/>
              <a:ahLst/>
              <a:cxnLst/>
              <a:rect l="l" t="t" r="r" b="b"/>
              <a:pathLst>
                <a:path w="1838325" h="1723389">
                  <a:moveTo>
                    <a:pt x="25400" y="766444"/>
                  </a:moveTo>
                  <a:lnTo>
                    <a:pt x="17779" y="819149"/>
                  </a:lnTo>
                  <a:lnTo>
                    <a:pt x="11429" y="885824"/>
                  </a:lnTo>
                  <a:lnTo>
                    <a:pt x="3175" y="1010284"/>
                  </a:lnTo>
                  <a:lnTo>
                    <a:pt x="0" y="1136014"/>
                  </a:lnTo>
                  <a:lnTo>
                    <a:pt x="27" y="1160144"/>
                  </a:lnTo>
                  <a:lnTo>
                    <a:pt x="1904" y="1292224"/>
                  </a:lnTo>
                  <a:lnTo>
                    <a:pt x="1904" y="1314449"/>
                  </a:lnTo>
                  <a:lnTo>
                    <a:pt x="10794" y="1503044"/>
                  </a:lnTo>
                  <a:lnTo>
                    <a:pt x="29210" y="1723389"/>
                  </a:lnTo>
                  <a:lnTo>
                    <a:pt x="38100" y="1723389"/>
                  </a:lnTo>
                  <a:lnTo>
                    <a:pt x="40639" y="1722754"/>
                  </a:lnTo>
                  <a:lnTo>
                    <a:pt x="38100" y="1502409"/>
                  </a:lnTo>
                  <a:lnTo>
                    <a:pt x="41910" y="1314449"/>
                  </a:lnTo>
                  <a:lnTo>
                    <a:pt x="50164" y="1160144"/>
                  </a:lnTo>
                  <a:lnTo>
                    <a:pt x="63500" y="1014729"/>
                  </a:lnTo>
                  <a:lnTo>
                    <a:pt x="76835" y="909319"/>
                  </a:lnTo>
                  <a:lnTo>
                    <a:pt x="88264" y="841374"/>
                  </a:lnTo>
                  <a:lnTo>
                    <a:pt x="97154" y="798194"/>
                  </a:lnTo>
                  <a:lnTo>
                    <a:pt x="100964" y="782319"/>
                  </a:lnTo>
                  <a:lnTo>
                    <a:pt x="25400" y="766444"/>
                  </a:lnTo>
                  <a:close/>
                </a:path>
                <a:path w="1838325" h="1723389">
                  <a:moveTo>
                    <a:pt x="405764" y="654684"/>
                  </a:moveTo>
                  <a:lnTo>
                    <a:pt x="361950" y="717549"/>
                  </a:lnTo>
                  <a:lnTo>
                    <a:pt x="444500" y="770254"/>
                  </a:lnTo>
                  <a:lnTo>
                    <a:pt x="478789" y="791209"/>
                  </a:lnTo>
                  <a:lnTo>
                    <a:pt x="560704" y="839469"/>
                  </a:lnTo>
                  <a:lnTo>
                    <a:pt x="632460" y="880744"/>
                  </a:lnTo>
                  <a:lnTo>
                    <a:pt x="712469" y="925194"/>
                  </a:lnTo>
                  <a:lnTo>
                    <a:pt x="798194" y="970279"/>
                  </a:lnTo>
                  <a:lnTo>
                    <a:pt x="889000" y="1016634"/>
                  </a:lnTo>
                  <a:lnTo>
                    <a:pt x="1014094" y="1076324"/>
                  </a:lnTo>
                  <a:lnTo>
                    <a:pt x="1109344" y="1118234"/>
                  </a:lnTo>
                  <a:lnTo>
                    <a:pt x="1234439" y="1170304"/>
                  </a:lnTo>
                  <a:lnTo>
                    <a:pt x="1355089" y="1214754"/>
                  </a:lnTo>
                  <a:lnTo>
                    <a:pt x="1465579" y="1250949"/>
                  </a:lnTo>
                  <a:lnTo>
                    <a:pt x="1582419" y="1283334"/>
                  </a:lnTo>
                  <a:lnTo>
                    <a:pt x="1716405" y="1313179"/>
                  </a:lnTo>
                  <a:lnTo>
                    <a:pt x="1718944" y="1301114"/>
                  </a:lnTo>
                  <a:lnTo>
                    <a:pt x="1607185" y="1271904"/>
                  </a:lnTo>
                  <a:lnTo>
                    <a:pt x="1587499" y="1266189"/>
                  </a:lnTo>
                  <a:lnTo>
                    <a:pt x="1497330" y="1237614"/>
                  </a:lnTo>
                  <a:lnTo>
                    <a:pt x="1364614" y="1188719"/>
                  </a:lnTo>
                  <a:lnTo>
                    <a:pt x="1247775" y="1139189"/>
                  </a:lnTo>
                  <a:lnTo>
                    <a:pt x="1156335" y="1097279"/>
                  </a:lnTo>
                  <a:lnTo>
                    <a:pt x="1033144" y="1036319"/>
                  </a:lnTo>
                  <a:lnTo>
                    <a:pt x="911860" y="971549"/>
                  </a:lnTo>
                  <a:lnTo>
                    <a:pt x="824229" y="922654"/>
                  </a:lnTo>
                  <a:lnTo>
                    <a:pt x="715010" y="857884"/>
                  </a:lnTo>
                  <a:lnTo>
                    <a:pt x="664844" y="826769"/>
                  </a:lnTo>
                  <a:lnTo>
                    <a:pt x="595629" y="782954"/>
                  </a:lnTo>
                  <a:lnTo>
                    <a:pt x="516889" y="731519"/>
                  </a:lnTo>
                  <a:lnTo>
                    <a:pt x="456564" y="690879"/>
                  </a:lnTo>
                  <a:lnTo>
                    <a:pt x="405764" y="654684"/>
                  </a:lnTo>
                  <a:close/>
                </a:path>
                <a:path w="1838325" h="1723389">
                  <a:moveTo>
                    <a:pt x="1502664" y="52704"/>
                  </a:moveTo>
                  <a:lnTo>
                    <a:pt x="996314" y="52704"/>
                  </a:lnTo>
                  <a:lnTo>
                    <a:pt x="1064260" y="53339"/>
                  </a:lnTo>
                  <a:lnTo>
                    <a:pt x="1096010" y="53339"/>
                  </a:lnTo>
                  <a:lnTo>
                    <a:pt x="1198879" y="55879"/>
                  </a:lnTo>
                  <a:lnTo>
                    <a:pt x="1245869" y="57784"/>
                  </a:lnTo>
                  <a:lnTo>
                    <a:pt x="1262379" y="59054"/>
                  </a:lnTo>
                  <a:lnTo>
                    <a:pt x="1327150" y="62864"/>
                  </a:lnTo>
                  <a:lnTo>
                    <a:pt x="1359535" y="65404"/>
                  </a:lnTo>
                  <a:lnTo>
                    <a:pt x="1390650" y="68579"/>
                  </a:lnTo>
                  <a:lnTo>
                    <a:pt x="1421764" y="71119"/>
                  </a:lnTo>
                  <a:lnTo>
                    <a:pt x="1481455" y="77469"/>
                  </a:lnTo>
                  <a:lnTo>
                    <a:pt x="1510664" y="81279"/>
                  </a:lnTo>
                  <a:lnTo>
                    <a:pt x="1565910" y="89534"/>
                  </a:lnTo>
                  <a:lnTo>
                    <a:pt x="1579244" y="90804"/>
                  </a:lnTo>
                  <a:lnTo>
                    <a:pt x="1591944" y="92709"/>
                  </a:lnTo>
                  <a:lnTo>
                    <a:pt x="1604644" y="95250"/>
                  </a:lnTo>
                  <a:lnTo>
                    <a:pt x="1617344" y="97154"/>
                  </a:lnTo>
                  <a:lnTo>
                    <a:pt x="1726564" y="118109"/>
                  </a:lnTo>
                  <a:lnTo>
                    <a:pt x="1744344" y="122554"/>
                  </a:lnTo>
                  <a:lnTo>
                    <a:pt x="1760855" y="126364"/>
                  </a:lnTo>
                  <a:lnTo>
                    <a:pt x="1775460" y="130175"/>
                  </a:lnTo>
                  <a:lnTo>
                    <a:pt x="1835149" y="144779"/>
                  </a:lnTo>
                  <a:lnTo>
                    <a:pt x="1838324" y="133350"/>
                  </a:lnTo>
                  <a:lnTo>
                    <a:pt x="1779269" y="116204"/>
                  </a:lnTo>
                  <a:lnTo>
                    <a:pt x="1764664" y="111759"/>
                  </a:lnTo>
                  <a:lnTo>
                    <a:pt x="1748155" y="107314"/>
                  </a:lnTo>
                  <a:lnTo>
                    <a:pt x="1730374" y="101600"/>
                  </a:lnTo>
                  <a:lnTo>
                    <a:pt x="1711324" y="96519"/>
                  </a:lnTo>
                  <a:lnTo>
                    <a:pt x="1621155" y="75564"/>
                  </a:lnTo>
                  <a:lnTo>
                    <a:pt x="1609089" y="73025"/>
                  </a:lnTo>
                  <a:lnTo>
                    <a:pt x="1502664" y="52704"/>
                  </a:lnTo>
                  <a:close/>
                </a:path>
                <a:path w="1838325" h="1723389">
                  <a:moveTo>
                    <a:pt x="899160" y="0"/>
                  </a:moveTo>
                  <a:lnTo>
                    <a:pt x="768985" y="0"/>
                  </a:lnTo>
                  <a:lnTo>
                    <a:pt x="722629" y="634"/>
                  </a:lnTo>
                  <a:lnTo>
                    <a:pt x="588010" y="5079"/>
                  </a:lnTo>
                  <a:lnTo>
                    <a:pt x="505460" y="9525"/>
                  </a:lnTo>
                  <a:lnTo>
                    <a:pt x="473075" y="12064"/>
                  </a:lnTo>
                  <a:lnTo>
                    <a:pt x="459104" y="12700"/>
                  </a:lnTo>
                  <a:lnTo>
                    <a:pt x="446404" y="13969"/>
                  </a:lnTo>
                  <a:lnTo>
                    <a:pt x="435610" y="14604"/>
                  </a:lnTo>
                  <a:lnTo>
                    <a:pt x="426719" y="15875"/>
                  </a:lnTo>
                  <a:lnTo>
                    <a:pt x="410844" y="17144"/>
                  </a:lnTo>
                  <a:lnTo>
                    <a:pt x="419735" y="93344"/>
                  </a:lnTo>
                  <a:lnTo>
                    <a:pt x="435610" y="90804"/>
                  </a:lnTo>
                  <a:lnTo>
                    <a:pt x="511810" y="81914"/>
                  </a:lnTo>
                  <a:lnTo>
                    <a:pt x="640079" y="69214"/>
                  </a:lnTo>
                  <a:lnTo>
                    <a:pt x="747394" y="61594"/>
                  </a:lnTo>
                  <a:lnTo>
                    <a:pt x="806450" y="58419"/>
                  </a:lnTo>
                  <a:lnTo>
                    <a:pt x="868044" y="55879"/>
                  </a:lnTo>
                  <a:lnTo>
                    <a:pt x="899160" y="55244"/>
                  </a:lnTo>
                  <a:lnTo>
                    <a:pt x="931544" y="53975"/>
                  </a:lnTo>
                  <a:lnTo>
                    <a:pt x="963929" y="53975"/>
                  </a:lnTo>
                  <a:lnTo>
                    <a:pt x="996314" y="52704"/>
                  </a:lnTo>
                  <a:lnTo>
                    <a:pt x="1502664" y="52704"/>
                  </a:lnTo>
                  <a:lnTo>
                    <a:pt x="1485899" y="49529"/>
                  </a:lnTo>
                  <a:lnTo>
                    <a:pt x="1362710" y="31750"/>
                  </a:lnTo>
                  <a:lnTo>
                    <a:pt x="1330960" y="27939"/>
                  </a:lnTo>
                  <a:lnTo>
                    <a:pt x="1297939" y="24764"/>
                  </a:lnTo>
                  <a:lnTo>
                    <a:pt x="1248410" y="19050"/>
                  </a:lnTo>
                  <a:lnTo>
                    <a:pt x="1231900" y="17779"/>
                  </a:lnTo>
                  <a:lnTo>
                    <a:pt x="1215389" y="15875"/>
                  </a:lnTo>
                  <a:lnTo>
                    <a:pt x="1131569" y="9525"/>
                  </a:lnTo>
                  <a:lnTo>
                    <a:pt x="996950" y="2539"/>
                  </a:lnTo>
                  <a:lnTo>
                    <a:pt x="931544" y="1269"/>
                  </a:lnTo>
                  <a:lnTo>
                    <a:pt x="899160" y="0"/>
                  </a:lnTo>
                  <a:close/>
                </a:path>
              </a:pathLst>
            </a:custGeom>
            <a:solidFill>
              <a:srgbClr val="515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07280" y="4152264"/>
              <a:ext cx="3394075" cy="2709545"/>
            </a:xfrm>
            <a:custGeom>
              <a:avLst/>
              <a:gdLst/>
              <a:ahLst/>
              <a:cxnLst/>
              <a:rect l="l" t="t" r="r" b="b"/>
              <a:pathLst>
                <a:path w="3394075" h="2709545">
                  <a:moveTo>
                    <a:pt x="1557020" y="2709545"/>
                  </a:moveTo>
                  <a:lnTo>
                    <a:pt x="1556385" y="1713865"/>
                  </a:lnTo>
                  <a:lnTo>
                    <a:pt x="0" y="1713865"/>
                  </a:lnTo>
                  <a:lnTo>
                    <a:pt x="0" y="2709545"/>
                  </a:lnTo>
                  <a:lnTo>
                    <a:pt x="1557020" y="2709545"/>
                  </a:lnTo>
                  <a:close/>
                </a:path>
                <a:path w="3394075" h="2709545">
                  <a:moveTo>
                    <a:pt x="3394075" y="0"/>
                  </a:moveTo>
                  <a:lnTo>
                    <a:pt x="1914525" y="0"/>
                  </a:lnTo>
                  <a:lnTo>
                    <a:pt x="1914525" y="516890"/>
                  </a:lnTo>
                  <a:lnTo>
                    <a:pt x="3394075" y="516890"/>
                  </a:lnTo>
                  <a:lnTo>
                    <a:pt x="33940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07280" y="5866130"/>
              <a:ext cx="1557020" cy="996315"/>
            </a:xfrm>
            <a:custGeom>
              <a:avLst/>
              <a:gdLst/>
              <a:ahLst/>
              <a:cxnLst/>
              <a:rect l="l" t="t" r="r" b="b"/>
              <a:pathLst>
                <a:path w="1557020" h="996315">
                  <a:moveTo>
                    <a:pt x="0" y="996315"/>
                  </a:moveTo>
                  <a:lnTo>
                    <a:pt x="0" y="0"/>
                  </a:lnTo>
                  <a:lnTo>
                    <a:pt x="1557020" y="0"/>
                  </a:lnTo>
                  <a:lnTo>
                    <a:pt x="1557020" y="996315"/>
                  </a:lnTo>
                </a:path>
              </a:pathLst>
            </a:custGeom>
            <a:ln w="15849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23685" y="5097145"/>
              <a:ext cx="2019300" cy="1075690"/>
            </a:xfrm>
            <a:custGeom>
              <a:avLst/>
              <a:gdLst/>
              <a:ahLst/>
              <a:cxnLst/>
              <a:rect l="l" t="t" r="r" b="b"/>
              <a:pathLst>
                <a:path w="2019300" h="1075689">
                  <a:moveTo>
                    <a:pt x="2019300" y="0"/>
                  </a:moveTo>
                  <a:lnTo>
                    <a:pt x="0" y="0"/>
                  </a:lnTo>
                  <a:lnTo>
                    <a:pt x="0" y="1075689"/>
                  </a:lnTo>
                  <a:lnTo>
                    <a:pt x="2019300" y="1075689"/>
                  </a:lnTo>
                  <a:lnTo>
                    <a:pt x="2019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19755" y="4923790"/>
              <a:ext cx="1290955" cy="1503045"/>
            </a:xfrm>
            <a:custGeom>
              <a:avLst/>
              <a:gdLst/>
              <a:ahLst/>
              <a:cxnLst/>
              <a:rect l="l" t="t" r="r" b="b"/>
              <a:pathLst>
                <a:path w="1290954" h="1503045">
                  <a:moveTo>
                    <a:pt x="1289684" y="0"/>
                  </a:moveTo>
                  <a:lnTo>
                    <a:pt x="1213484" y="9525"/>
                  </a:lnTo>
                  <a:lnTo>
                    <a:pt x="1215390" y="32385"/>
                  </a:lnTo>
                  <a:lnTo>
                    <a:pt x="1215390" y="53975"/>
                  </a:lnTo>
                  <a:lnTo>
                    <a:pt x="1212215" y="107315"/>
                  </a:lnTo>
                  <a:lnTo>
                    <a:pt x="1204595" y="157480"/>
                  </a:lnTo>
                  <a:lnTo>
                    <a:pt x="1193799" y="207645"/>
                  </a:lnTo>
                  <a:lnTo>
                    <a:pt x="1179195" y="257175"/>
                  </a:lnTo>
                  <a:lnTo>
                    <a:pt x="1162049" y="306070"/>
                  </a:lnTo>
                  <a:lnTo>
                    <a:pt x="1145540" y="346075"/>
                  </a:lnTo>
                  <a:lnTo>
                    <a:pt x="1127759" y="385445"/>
                  </a:lnTo>
                  <a:lnTo>
                    <a:pt x="1103630" y="431165"/>
                  </a:lnTo>
                  <a:lnTo>
                    <a:pt x="1068070" y="491490"/>
                  </a:lnTo>
                  <a:lnTo>
                    <a:pt x="1038859" y="534670"/>
                  </a:lnTo>
                  <a:lnTo>
                    <a:pt x="1007744" y="577215"/>
                  </a:lnTo>
                  <a:lnTo>
                    <a:pt x="975359" y="618490"/>
                  </a:lnTo>
                  <a:lnTo>
                    <a:pt x="941069" y="658495"/>
                  </a:lnTo>
                  <a:lnTo>
                    <a:pt x="905509" y="697865"/>
                  </a:lnTo>
                  <a:lnTo>
                    <a:pt x="868680" y="735330"/>
                  </a:lnTo>
                  <a:lnTo>
                    <a:pt x="817880" y="784225"/>
                  </a:lnTo>
                  <a:lnTo>
                    <a:pt x="764540" y="831215"/>
                  </a:lnTo>
                  <a:lnTo>
                    <a:pt x="709930" y="875665"/>
                  </a:lnTo>
                  <a:lnTo>
                    <a:pt x="658494" y="915035"/>
                  </a:lnTo>
                  <a:lnTo>
                    <a:pt x="653415" y="915035"/>
                  </a:lnTo>
                  <a:lnTo>
                    <a:pt x="645159" y="913765"/>
                  </a:lnTo>
                  <a:lnTo>
                    <a:pt x="626109" y="913130"/>
                  </a:lnTo>
                  <a:lnTo>
                    <a:pt x="617219" y="912495"/>
                  </a:lnTo>
                  <a:lnTo>
                    <a:pt x="605155" y="912495"/>
                  </a:lnTo>
                  <a:lnTo>
                    <a:pt x="596265" y="911860"/>
                  </a:lnTo>
                  <a:lnTo>
                    <a:pt x="572769" y="912495"/>
                  </a:lnTo>
                  <a:lnTo>
                    <a:pt x="532765" y="914400"/>
                  </a:lnTo>
                  <a:lnTo>
                    <a:pt x="518159" y="915670"/>
                  </a:lnTo>
                  <a:lnTo>
                    <a:pt x="488315" y="919480"/>
                  </a:lnTo>
                  <a:lnTo>
                    <a:pt x="480694" y="920115"/>
                  </a:lnTo>
                  <a:lnTo>
                    <a:pt x="472440" y="922020"/>
                  </a:lnTo>
                  <a:lnTo>
                    <a:pt x="464819" y="923290"/>
                  </a:lnTo>
                  <a:lnTo>
                    <a:pt x="448944" y="926465"/>
                  </a:lnTo>
                  <a:lnTo>
                    <a:pt x="390524" y="939800"/>
                  </a:lnTo>
                  <a:lnTo>
                    <a:pt x="323215" y="961390"/>
                  </a:lnTo>
                  <a:lnTo>
                    <a:pt x="273684" y="982980"/>
                  </a:lnTo>
                  <a:lnTo>
                    <a:pt x="210819" y="1016635"/>
                  </a:lnTo>
                  <a:lnTo>
                    <a:pt x="163830" y="1049020"/>
                  </a:lnTo>
                  <a:lnTo>
                    <a:pt x="158749" y="1051560"/>
                  </a:lnTo>
                  <a:lnTo>
                    <a:pt x="106044" y="1095375"/>
                  </a:lnTo>
                  <a:lnTo>
                    <a:pt x="52705" y="1149985"/>
                  </a:lnTo>
                  <a:lnTo>
                    <a:pt x="47625" y="1155700"/>
                  </a:lnTo>
                  <a:lnTo>
                    <a:pt x="0" y="1216660"/>
                  </a:lnTo>
                  <a:lnTo>
                    <a:pt x="45719" y="1163955"/>
                  </a:lnTo>
                  <a:lnTo>
                    <a:pt x="50164" y="1158240"/>
                  </a:lnTo>
                  <a:lnTo>
                    <a:pt x="55880" y="1152525"/>
                  </a:lnTo>
                  <a:lnTo>
                    <a:pt x="61594" y="1147445"/>
                  </a:lnTo>
                  <a:lnTo>
                    <a:pt x="100330" y="1111250"/>
                  </a:lnTo>
                  <a:lnTo>
                    <a:pt x="111759" y="1101725"/>
                  </a:lnTo>
                  <a:lnTo>
                    <a:pt x="161290" y="1064260"/>
                  </a:lnTo>
                  <a:lnTo>
                    <a:pt x="218440" y="1028700"/>
                  </a:lnTo>
                  <a:lnTo>
                    <a:pt x="264794" y="1006475"/>
                  </a:lnTo>
                  <a:lnTo>
                    <a:pt x="330199" y="980440"/>
                  </a:lnTo>
                  <a:lnTo>
                    <a:pt x="380365" y="966470"/>
                  </a:lnTo>
                  <a:lnTo>
                    <a:pt x="429259" y="956310"/>
                  </a:lnTo>
                  <a:lnTo>
                    <a:pt x="476249" y="949325"/>
                  </a:lnTo>
                  <a:lnTo>
                    <a:pt x="534669" y="945515"/>
                  </a:lnTo>
                  <a:lnTo>
                    <a:pt x="548005" y="945515"/>
                  </a:lnTo>
                  <a:lnTo>
                    <a:pt x="560705" y="944880"/>
                  </a:lnTo>
                  <a:lnTo>
                    <a:pt x="607059" y="946785"/>
                  </a:lnTo>
                  <a:lnTo>
                    <a:pt x="648969" y="951230"/>
                  </a:lnTo>
                  <a:lnTo>
                    <a:pt x="687705" y="964565"/>
                  </a:lnTo>
                  <a:lnTo>
                    <a:pt x="725169" y="983615"/>
                  </a:lnTo>
                  <a:lnTo>
                    <a:pt x="760730" y="1006475"/>
                  </a:lnTo>
                  <a:lnTo>
                    <a:pt x="795019" y="1032510"/>
                  </a:lnTo>
                  <a:lnTo>
                    <a:pt x="826134" y="1061720"/>
                  </a:lnTo>
                  <a:lnTo>
                    <a:pt x="855980" y="1092835"/>
                  </a:lnTo>
                  <a:lnTo>
                    <a:pt x="882649" y="1126490"/>
                  </a:lnTo>
                  <a:lnTo>
                    <a:pt x="906780" y="1162685"/>
                  </a:lnTo>
                  <a:lnTo>
                    <a:pt x="928369" y="1200150"/>
                  </a:lnTo>
                  <a:lnTo>
                    <a:pt x="952499" y="1249045"/>
                  </a:lnTo>
                  <a:lnTo>
                    <a:pt x="975359" y="1310005"/>
                  </a:lnTo>
                  <a:lnTo>
                    <a:pt x="988059" y="1351915"/>
                  </a:lnTo>
                  <a:lnTo>
                    <a:pt x="1003299" y="1416050"/>
                  </a:lnTo>
                  <a:lnTo>
                    <a:pt x="1010284" y="1459230"/>
                  </a:lnTo>
                  <a:lnTo>
                    <a:pt x="1015999" y="1503045"/>
                  </a:lnTo>
                  <a:lnTo>
                    <a:pt x="1012824" y="1459230"/>
                  </a:lnTo>
                  <a:lnTo>
                    <a:pt x="1007744" y="1415415"/>
                  </a:lnTo>
                  <a:lnTo>
                    <a:pt x="1000759" y="1371600"/>
                  </a:lnTo>
                  <a:lnTo>
                    <a:pt x="986155" y="1306830"/>
                  </a:lnTo>
                  <a:lnTo>
                    <a:pt x="973455" y="1264285"/>
                  </a:lnTo>
                  <a:lnTo>
                    <a:pt x="958215" y="1223010"/>
                  </a:lnTo>
                  <a:lnTo>
                    <a:pt x="939799" y="1181735"/>
                  </a:lnTo>
                  <a:lnTo>
                    <a:pt x="918844" y="1142365"/>
                  </a:lnTo>
                  <a:lnTo>
                    <a:pt x="895349" y="1104265"/>
                  </a:lnTo>
                  <a:lnTo>
                    <a:pt x="868680" y="1068070"/>
                  </a:lnTo>
                  <a:lnTo>
                    <a:pt x="838834" y="1033780"/>
                  </a:lnTo>
                  <a:lnTo>
                    <a:pt x="806449" y="1002030"/>
                  </a:lnTo>
                  <a:lnTo>
                    <a:pt x="771524" y="973455"/>
                  </a:lnTo>
                  <a:lnTo>
                    <a:pt x="734059" y="947420"/>
                  </a:lnTo>
                  <a:lnTo>
                    <a:pt x="704849" y="930910"/>
                  </a:lnTo>
                  <a:lnTo>
                    <a:pt x="735330" y="909320"/>
                  </a:lnTo>
                  <a:lnTo>
                    <a:pt x="793115" y="865505"/>
                  </a:lnTo>
                  <a:lnTo>
                    <a:pt x="848359" y="819150"/>
                  </a:lnTo>
                  <a:lnTo>
                    <a:pt x="929005" y="745490"/>
                  </a:lnTo>
                  <a:lnTo>
                    <a:pt x="979805" y="694055"/>
                  </a:lnTo>
                  <a:lnTo>
                    <a:pt x="1007744" y="663575"/>
                  </a:lnTo>
                  <a:lnTo>
                    <a:pt x="1052195" y="612140"/>
                  </a:lnTo>
                  <a:lnTo>
                    <a:pt x="1085849" y="568960"/>
                  </a:lnTo>
                  <a:lnTo>
                    <a:pt x="1117599" y="523875"/>
                  </a:lnTo>
                  <a:lnTo>
                    <a:pt x="1156970" y="462280"/>
                  </a:lnTo>
                  <a:lnTo>
                    <a:pt x="1179830" y="422275"/>
                  </a:lnTo>
                  <a:lnTo>
                    <a:pt x="1200784" y="381000"/>
                  </a:lnTo>
                  <a:lnTo>
                    <a:pt x="1216024" y="347980"/>
                  </a:lnTo>
                  <a:lnTo>
                    <a:pt x="1237615" y="296545"/>
                  </a:lnTo>
                  <a:lnTo>
                    <a:pt x="1255395" y="243840"/>
                  </a:lnTo>
                  <a:lnTo>
                    <a:pt x="1270634" y="189865"/>
                  </a:lnTo>
                  <a:lnTo>
                    <a:pt x="1282065" y="135255"/>
                  </a:lnTo>
                  <a:lnTo>
                    <a:pt x="1289049" y="78740"/>
                  </a:lnTo>
                  <a:lnTo>
                    <a:pt x="1290955" y="40640"/>
                  </a:lnTo>
                  <a:lnTo>
                    <a:pt x="1290955" y="20955"/>
                  </a:lnTo>
                  <a:lnTo>
                    <a:pt x="1289684" y="0"/>
                  </a:lnTo>
                  <a:close/>
                </a:path>
              </a:pathLst>
            </a:custGeom>
            <a:solidFill>
              <a:srgbClr val="515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87040" y="2706370"/>
              <a:ext cx="1205230" cy="1404620"/>
            </a:xfrm>
            <a:custGeom>
              <a:avLst/>
              <a:gdLst/>
              <a:ahLst/>
              <a:cxnLst/>
              <a:rect l="l" t="t" r="r" b="b"/>
              <a:pathLst>
                <a:path w="1205229" h="1404620">
                  <a:moveTo>
                    <a:pt x="1205230" y="0"/>
                  </a:moveTo>
                  <a:lnTo>
                    <a:pt x="939164" y="156844"/>
                  </a:lnTo>
                  <a:lnTo>
                    <a:pt x="779145" y="258444"/>
                  </a:lnTo>
                  <a:lnTo>
                    <a:pt x="685164" y="323214"/>
                  </a:lnTo>
                  <a:lnTo>
                    <a:pt x="685164" y="320039"/>
                  </a:lnTo>
                  <a:lnTo>
                    <a:pt x="654685" y="344804"/>
                  </a:lnTo>
                  <a:lnTo>
                    <a:pt x="621030" y="367029"/>
                  </a:lnTo>
                  <a:lnTo>
                    <a:pt x="582930" y="386079"/>
                  </a:lnTo>
                  <a:lnTo>
                    <a:pt x="543560" y="401954"/>
                  </a:lnTo>
                  <a:lnTo>
                    <a:pt x="502920" y="414019"/>
                  </a:lnTo>
                  <a:lnTo>
                    <a:pt x="461010" y="422909"/>
                  </a:lnTo>
                  <a:lnTo>
                    <a:pt x="418464" y="427989"/>
                  </a:lnTo>
                  <a:lnTo>
                    <a:pt x="375285" y="429894"/>
                  </a:lnTo>
                  <a:lnTo>
                    <a:pt x="353695" y="429894"/>
                  </a:lnTo>
                  <a:lnTo>
                    <a:pt x="309880" y="427354"/>
                  </a:lnTo>
                  <a:lnTo>
                    <a:pt x="267335" y="421639"/>
                  </a:lnTo>
                  <a:lnTo>
                    <a:pt x="245745" y="417829"/>
                  </a:lnTo>
                  <a:lnTo>
                    <a:pt x="234950" y="415289"/>
                  </a:lnTo>
                  <a:lnTo>
                    <a:pt x="224155" y="413384"/>
                  </a:lnTo>
                  <a:lnTo>
                    <a:pt x="213995" y="410844"/>
                  </a:lnTo>
                  <a:lnTo>
                    <a:pt x="150495" y="392429"/>
                  </a:lnTo>
                  <a:lnTo>
                    <a:pt x="109855" y="377189"/>
                  </a:lnTo>
                  <a:lnTo>
                    <a:pt x="89535" y="368934"/>
                  </a:lnTo>
                  <a:lnTo>
                    <a:pt x="79375" y="365125"/>
                  </a:lnTo>
                  <a:lnTo>
                    <a:pt x="39370" y="346075"/>
                  </a:lnTo>
                  <a:lnTo>
                    <a:pt x="0" y="326389"/>
                  </a:lnTo>
                  <a:lnTo>
                    <a:pt x="38100" y="348614"/>
                  </a:lnTo>
                  <a:lnTo>
                    <a:pt x="76835" y="369569"/>
                  </a:lnTo>
                  <a:lnTo>
                    <a:pt x="86995" y="374014"/>
                  </a:lnTo>
                  <a:lnTo>
                    <a:pt x="97155" y="379094"/>
                  </a:lnTo>
                  <a:lnTo>
                    <a:pt x="137160" y="396875"/>
                  </a:lnTo>
                  <a:lnTo>
                    <a:pt x="178435" y="413384"/>
                  </a:lnTo>
                  <a:lnTo>
                    <a:pt x="220980" y="426719"/>
                  </a:lnTo>
                  <a:lnTo>
                    <a:pt x="231775" y="429259"/>
                  </a:lnTo>
                  <a:lnTo>
                    <a:pt x="242570" y="432434"/>
                  </a:lnTo>
                  <a:lnTo>
                    <a:pt x="274955" y="440054"/>
                  </a:lnTo>
                  <a:lnTo>
                    <a:pt x="318770" y="447675"/>
                  </a:lnTo>
                  <a:lnTo>
                    <a:pt x="363220" y="452119"/>
                  </a:lnTo>
                  <a:lnTo>
                    <a:pt x="396875" y="453389"/>
                  </a:lnTo>
                  <a:lnTo>
                    <a:pt x="408305" y="453389"/>
                  </a:lnTo>
                  <a:lnTo>
                    <a:pt x="453389" y="450850"/>
                  </a:lnTo>
                  <a:lnTo>
                    <a:pt x="497839" y="445134"/>
                  </a:lnTo>
                  <a:lnTo>
                    <a:pt x="542289" y="435609"/>
                  </a:lnTo>
                  <a:lnTo>
                    <a:pt x="586105" y="422275"/>
                  </a:lnTo>
                  <a:lnTo>
                    <a:pt x="628014" y="405129"/>
                  </a:lnTo>
                  <a:lnTo>
                    <a:pt x="647700" y="394969"/>
                  </a:lnTo>
                  <a:lnTo>
                    <a:pt x="652145" y="504825"/>
                  </a:lnTo>
                  <a:lnTo>
                    <a:pt x="658495" y="576579"/>
                  </a:lnTo>
                  <a:lnTo>
                    <a:pt x="664845" y="630554"/>
                  </a:lnTo>
                  <a:lnTo>
                    <a:pt x="673100" y="684529"/>
                  </a:lnTo>
                  <a:lnTo>
                    <a:pt x="686435" y="755650"/>
                  </a:lnTo>
                  <a:lnTo>
                    <a:pt x="699135" y="808989"/>
                  </a:lnTo>
                  <a:lnTo>
                    <a:pt x="713105" y="861694"/>
                  </a:lnTo>
                  <a:lnTo>
                    <a:pt x="729614" y="913764"/>
                  </a:lnTo>
                  <a:lnTo>
                    <a:pt x="748664" y="965834"/>
                  </a:lnTo>
                  <a:lnTo>
                    <a:pt x="777239" y="1033144"/>
                  </a:lnTo>
                  <a:lnTo>
                    <a:pt x="796925" y="1074419"/>
                  </a:lnTo>
                  <a:lnTo>
                    <a:pt x="818514" y="1115059"/>
                  </a:lnTo>
                  <a:lnTo>
                    <a:pt x="847089" y="1162684"/>
                  </a:lnTo>
                  <a:lnTo>
                    <a:pt x="878205" y="1208404"/>
                  </a:lnTo>
                  <a:lnTo>
                    <a:pt x="912495" y="1252854"/>
                  </a:lnTo>
                  <a:lnTo>
                    <a:pt x="949325" y="1294764"/>
                  </a:lnTo>
                  <a:lnTo>
                    <a:pt x="989330" y="1334769"/>
                  </a:lnTo>
                  <a:lnTo>
                    <a:pt x="1032510" y="1371600"/>
                  </a:lnTo>
                  <a:lnTo>
                    <a:pt x="1064260" y="1393825"/>
                  </a:lnTo>
                  <a:lnTo>
                    <a:pt x="1082039" y="1404619"/>
                  </a:lnTo>
                  <a:lnTo>
                    <a:pt x="1117600" y="1336675"/>
                  </a:lnTo>
                  <a:lnTo>
                    <a:pt x="1111250" y="1333500"/>
                  </a:lnTo>
                  <a:lnTo>
                    <a:pt x="1104900" y="1329689"/>
                  </a:lnTo>
                  <a:lnTo>
                    <a:pt x="1070610" y="1306194"/>
                  </a:lnTo>
                  <a:lnTo>
                    <a:pt x="1037589" y="1280159"/>
                  </a:lnTo>
                  <a:lnTo>
                    <a:pt x="1000760" y="1245234"/>
                  </a:lnTo>
                  <a:lnTo>
                    <a:pt x="965835" y="1207769"/>
                  </a:lnTo>
                  <a:lnTo>
                    <a:pt x="932814" y="1167764"/>
                  </a:lnTo>
                  <a:lnTo>
                    <a:pt x="902335" y="1126489"/>
                  </a:lnTo>
                  <a:lnTo>
                    <a:pt x="878839" y="1090294"/>
                  </a:lnTo>
                  <a:lnTo>
                    <a:pt x="857250" y="1052829"/>
                  </a:lnTo>
                  <a:lnTo>
                    <a:pt x="832485" y="1006475"/>
                  </a:lnTo>
                  <a:lnTo>
                    <a:pt x="803910" y="943609"/>
                  </a:lnTo>
                  <a:lnTo>
                    <a:pt x="784225" y="894714"/>
                  </a:lnTo>
                  <a:lnTo>
                    <a:pt x="767080" y="845184"/>
                  </a:lnTo>
                  <a:lnTo>
                    <a:pt x="751205" y="795019"/>
                  </a:lnTo>
                  <a:lnTo>
                    <a:pt x="737870" y="744219"/>
                  </a:lnTo>
                  <a:lnTo>
                    <a:pt x="725805" y="692784"/>
                  </a:lnTo>
                  <a:lnTo>
                    <a:pt x="715645" y="640714"/>
                  </a:lnTo>
                  <a:lnTo>
                    <a:pt x="704850" y="570864"/>
                  </a:lnTo>
                  <a:lnTo>
                    <a:pt x="695960" y="501014"/>
                  </a:lnTo>
                  <a:lnTo>
                    <a:pt x="690245" y="430529"/>
                  </a:lnTo>
                  <a:lnTo>
                    <a:pt x="687070" y="367664"/>
                  </a:lnTo>
                  <a:lnTo>
                    <a:pt x="705485" y="352425"/>
                  </a:lnTo>
                  <a:lnTo>
                    <a:pt x="795655" y="281939"/>
                  </a:lnTo>
                  <a:lnTo>
                    <a:pt x="948689" y="172084"/>
                  </a:lnTo>
                  <a:lnTo>
                    <a:pt x="961389" y="163194"/>
                  </a:lnTo>
                  <a:lnTo>
                    <a:pt x="1205230" y="0"/>
                  </a:lnTo>
                  <a:close/>
                </a:path>
              </a:pathLst>
            </a:custGeom>
            <a:solidFill>
              <a:srgbClr val="6C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73755" y="6333490"/>
              <a:ext cx="1220470" cy="528955"/>
            </a:xfrm>
            <a:custGeom>
              <a:avLst/>
              <a:gdLst/>
              <a:ahLst/>
              <a:cxnLst/>
              <a:rect l="l" t="t" r="r" b="b"/>
              <a:pathLst>
                <a:path w="1220470" h="528954">
                  <a:moveTo>
                    <a:pt x="1220470" y="0"/>
                  </a:moveTo>
                  <a:lnTo>
                    <a:pt x="0" y="0"/>
                  </a:lnTo>
                  <a:lnTo>
                    <a:pt x="0" y="528955"/>
                  </a:lnTo>
                  <a:lnTo>
                    <a:pt x="1220470" y="528955"/>
                  </a:lnTo>
                  <a:lnTo>
                    <a:pt x="1220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73755" y="6333490"/>
              <a:ext cx="1219835" cy="528955"/>
            </a:xfrm>
            <a:custGeom>
              <a:avLst/>
              <a:gdLst/>
              <a:ahLst/>
              <a:cxnLst/>
              <a:rect l="l" t="t" r="r" b="b"/>
              <a:pathLst>
                <a:path w="1219835" h="528954">
                  <a:moveTo>
                    <a:pt x="0" y="528955"/>
                  </a:moveTo>
                  <a:lnTo>
                    <a:pt x="0" y="0"/>
                  </a:lnTo>
                  <a:lnTo>
                    <a:pt x="1219835" y="0"/>
                  </a:lnTo>
                  <a:lnTo>
                    <a:pt x="1219835" y="528955"/>
                  </a:lnTo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49425" y="6116954"/>
              <a:ext cx="1478915" cy="745490"/>
            </a:xfrm>
            <a:custGeom>
              <a:avLst/>
              <a:gdLst/>
              <a:ahLst/>
              <a:cxnLst/>
              <a:rect l="l" t="t" r="r" b="b"/>
              <a:pathLst>
                <a:path w="1478914" h="745490">
                  <a:moveTo>
                    <a:pt x="1478914" y="0"/>
                  </a:moveTo>
                  <a:lnTo>
                    <a:pt x="0" y="0"/>
                  </a:lnTo>
                  <a:lnTo>
                    <a:pt x="0" y="745490"/>
                  </a:lnTo>
                  <a:lnTo>
                    <a:pt x="1478914" y="745490"/>
                  </a:lnTo>
                  <a:lnTo>
                    <a:pt x="1478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49425" y="6116954"/>
              <a:ext cx="1478280" cy="745490"/>
            </a:xfrm>
            <a:custGeom>
              <a:avLst/>
              <a:gdLst/>
              <a:ahLst/>
              <a:cxnLst/>
              <a:rect l="l" t="t" r="r" b="b"/>
              <a:pathLst>
                <a:path w="1478280" h="745490">
                  <a:moveTo>
                    <a:pt x="0" y="745490"/>
                  </a:moveTo>
                  <a:lnTo>
                    <a:pt x="0" y="0"/>
                  </a:lnTo>
                  <a:lnTo>
                    <a:pt x="1478280" y="0"/>
                  </a:lnTo>
                  <a:lnTo>
                    <a:pt x="1478280" y="745490"/>
                  </a:lnTo>
                </a:path>
              </a:pathLst>
            </a:custGeom>
            <a:ln w="12953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63725" y="4866005"/>
              <a:ext cx="1367155" cy="881380"/>
            </a:xfrm>
            <a:custGeom>
              <a:avLst/>
              <a:gdLst/>
              <a:ahLst/>
              <a:cxnLst/>
              <a:rect l="l" t="t" r="r" b="b"/>
              <a:pathLst>
                <a:path w="1367155" h="881379">
                  <a:moveTo>
                    <a:pt x="1367155" y="0"/>
                  </a:moveTo>
                  <a:lnTo>
                    <a:pt x="0" y="0"/>
                  </a:lnTo>
                  <a:lnTo>
                    <a:pt x="0" y="881380"/>
                  </a:lnTo>
                  <a:lnTo>
                    <a:pt x="1367155" y="881380"/>
                  </a:lnTo>
                  <a:lnTo>
                    <a:pt x="13671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63725" y="4866005"/>
              <a:ext cx="1367155" cy="881380"/>
            </a:xfrm>
            <a:custGeom>
              <a:avLst/>
              <a:gdLst/>
              <a:ahLst/>
              <a:cxnLst/>
              <a:rect l="l" t="t" r="r" b="b"/>
              <a:pathLst>
                <a:path w="1367155" h="881379">
                  <a:moveTo>
                    <a:pt x="0" y="881380"/>
                  </a:moveTo>
                  <a:lnTo>
                    <a:pt x="1367155" y="881380"/>
                  </a:lnTo>
                  <a:lnTo>
                    <a:pt x="1367155" y="0"/>
                  </a:lnTo>
                  <a:lnTo>
                    <a:pt x="0" y="0"/>
                  </a:lnTo>
                  <a:lnTo>
                    <a:pt x="0" y="881380"/>
                  </a:lnTo>
                  <a:close/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49944" y="1237017"/>
            <a:ext cx="1834573" cy="1841687"/>
            <a:chOff x="1154938" y="1401952"/>
            <a:chExt cx="2018030" cy="2087245"/>
          </a:xfrm>
        </p:grpSpPr>
        <p:sp>
          <p:nvSpPr>
            <p:cNvPr id="22" name="object 22"/>
            <p:cNvSpPr/>
            <p:nvPr/>
          </p:nvSpPr>
          <p:spPr>
            <a:xfrm>
              <a:off x="1161415" y="1408429"/>
              <a:ext cx="2003425" cy="468630"/>
            </a:xfrm>
            <a:custGeom>
              <a:avLst/>
              <a:gdLst/>
              <a:ahLst/>
              <a:cxnLst/>
              <a:rect l="l" t="t" r="r" b="b"/>
              <a:pathLst>
                <a:path w="2003425" h="468630">
                  <a:moveTo>
                    <a:pt x="0" y="468629"/>
                  </a:moveTo>
                  <a:lnTo>
                    <a:pt x="2003425" y="468629"/>
                  </a:lnTo>
                  <a:lnTo>
                    <a:pt x="2003425" y="0"/>
                  </a:lnTo>
                  <a:lnTo>
                    <a:pt x="0" y="0"/>
                  </a:lnTo>
                  <a:lnTo>
                    <a:pt x="0" y="468629"/>
                  </a:lnTo>
                  <a:close/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62685" y="1895475"/>
              <a:ext cx="2003425" cy="1586865"/>
            </a:xfrm>
            <a:custGeom>
              <a:avLst/>
              <a:gdLst/>
              <a:ahLst/>
              <a:cxnLst/>
              <a:rect l="l" t="t" r="r" b="b"/>
              <a:pathLst>
                <a:path w="2003425" h="1586864">
                  <a:moveTo>
                    <a:pt x="2003425" y="0"/>
                  </a:moveTo>
                  <a:lnTo>
                    <a:pt x="0" y="0"/>
                  </a:lnTo>
                  <a:lnTo>
                    <a:pt x="0" y="1586864"/>
                  </a:lnTo>
                  <a:lnTo>
                    <a:pt x="2003425" y="1586864"/>
                  </a:lnTo>
                  <a:lnTo>
                    <a:pt x="20034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62685" y="1895475"/>
              <a:ext cx="2003425" cy="1586865"/>
            </a:xfrm>
            <a:custGeom>
              <a:avLst/>
              <a:gdLst/>
              <a:ahLst/>
              <a:cxnLst/>
              <a:rect l="l" t="t" r="r" b="b"/>
              <a:pathLst>
                <a:path w="2003425" h="1586864">
                  <a:moveTo>
                    <a:pt x="0" y="1586864"/>
                  </a:moveTo>
                  <a:lnTo>
                    <a:pt x="2003425" y="1586864"/>
                  </a:lnTo>
                  <a:lnTo>
                    <a:pt x="2003425" y="0"/>
                  </a:lnTo>
                  <a:lnTo>
                    <a:pt x="0" y="0"/>
                  </a:lnTo>
                  <a:lnTo>
                    <a:pt x="0" y="1586864"/>
                  </a:lnTo>
                  <a:close/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3176616" y="1238699"/>
            <a:ext cx="1833418" cy="1309407"/>
            <a:chOff x="3494278" y="1403858"/>
            <a:chExt cx="2016760" cy="1483995"/>
          </a:xfrm>
        </p:grpSpPr>
        <p:sp>
          <p:nvSpPr>
            <p:cNvPr id="26" name="object 26"/>
            <p:cNvSpPr/>
            <p:nvPr/>
          </p:nvSpPr>
          <p:spPr>
            <a:xfrm>
              <a:off x="3500755" y="1410335"/>
              <a:ext cx="2003425" cy="296545"/>
            </a:xfrm>
            <a:custGeom>
              <a:avLst/>
              <a:gdLst/>
              <a:ahLst/>
              <a:cxnLst/>
              <a:rect l="l" t="t" r="r" b="b"/>
              <a:pathLst>
                <a:path w="2003425" h="296544">
                  <a:moveTo>
                    <a:pt x="0" y="296545"/>
                  </a:moveTo>
                  <a:lnTo>
                    <a:pt x="2003425" y="296545"/>
                  </a:lnTo>
                  <a:lnTo>
                    <a:pt x="2003425" y="0"/>
                  </a:lnTo>
                  <a:lnTo>
                    <a:pt x="0" y="0"/>
                  </a:lnTo>
                  <a:lnTo>
                    <a:pt x="0" y="296545"/>
                  </a:lnTo>
                  <a:close/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00755" y="1706880"/>
              <a:ext cx="2003425" cy="1174115"/>
            </a:xfrm>
            <a:custGeom>
              <a:avLst/>
              <a:gdLst/>
              <a:ahLst/>
              <a:cxnLst/>
              <a:rect l="l" t="t" r="r" b="b"/>
              <a:pathLst>
                <a:path w="2003425" h="1174114">
                  <a:moveTo>
                    <a:pt x="2003425" y="0"/>
                  </a:moveTo>
                  <a:lnTo>
                    <a:pt x="0" y="0"/>
                  </a:lnTo>
                  <a:lnTo>
                    <a:pt x="0" y="1174114"/>
                  </a:lnTo>
                  <a:lnTo>
                    <a:pt x="2003425" y="1174114"/>
                  </a:lnTo>
                  <a:lnTo>
                    <a:pt x="20034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00755" y="1706880"/>
              <a:ext cx="2003425" cy="1174115"/>
            </a:xfrm>
            <a:custGeom>
              <a:avLst/>
              <a:gdLst/>
              <a:ahLst/>
              <a:cxnLst/>
              <a:rect l="l" t="t" r="r" b="b"/>
              <a:pathLst>
                <a:path w="2003425" h="1174114">
                  <a:moveTo>
                    <a:pt x="0" y="1174114"/>
                  </a:moveTo>
                  <a:lnTo>
                    <a:pt x="2003425" y="1174114"/>
                  </a:lnTo>
                  <a:lnTo>
                    <a:pt x="2003425" y="0"/>
                  </a:lnTo>
                  <a:lnTo>
                    <a:pt x="0" y="0"/>
                  </a:lnTo>
                  <a:lnTo>
                    <a:pt x="0" y="1174114"/>
                  </a:lnTo>
                  <a:close/>
                </a:path>
              </a:pathLst>
            </a:custGeom>
            <a:ln w="12954">
              <a:solidFill>
                <a:srgbClr val="5758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6097154" y="4550148"/>
            <a:ext cx="75046" cy="72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92537" y="5300942"/>
            <a:ext cx="75046" cy="72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757334" y="4347210"/>
            <a:ext cx="1020041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>
              <a:spcBef>
                <a:spcPts val="94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If a,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b, 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c,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are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in</a:t>
            </a:r>
            <a:r>
              <a:rPr sz="900" spc="-4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9" dirty="0">
                <a:solidFill>
                  <a:srgbClr val="221F1F"/>
                </a:solidFill>
                <a:latin typeface="Book Antiqua"/>
                <a:cs typeface="Book Antiqua"/>
              </a:rPr>
              <a:t>AP,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71188" y="4640154"/>
            <a:ext cx="1101436" cy="387562"/>
          </a:xfrm>
          <a:prstGeom prst="rect">
            <a:avLst/>
          </a:prstGeom>
        </p:spPr>
        <p:txBody>
          <a:bodyPr vert="horz" wrap="square" lIns="0" tIns="58694" rIns="0" bIns="0" rtlCol="0">
            <a:spAutoFit/>
          </a:bodyPr>
          <a:lstStyle/>
          <a:p>
            <a:pPr marL="198877" algn="ctr">
              <a:spcBef>
                <a:spcPts val="462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2</a:t>
            </a:r>
            <a:endParaRPr sz="900" dirty="0">
              <a:latin typeface="Book Antiqua"/>
              <a:cs typeface="Book Antiqua"/>
            </a:endParaRPr>
          </a:p>
          <a:p>
            <a:pPr marR="4559" algn="ctr">
              <a:spcBef>
                <a:spcPts val="377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b is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arithmetic</a:t>
            </a:r>
            <a:r>
              <a:rPr sz="900" spc="-63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mean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30729" y="4538158"/>
            <a:ext cx="569191" cy="15571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22794">
              <a:spcBef>
                <a:spcPts val="94"/>
              </a:spcBef>
            </a:pPr>
            <a:r>
              <a:rPr sz="1400" spc="161" baseline="-29100" dirty="0">
                <a:solidFill>
                  <a:srgbClr val="221F1F"/>
                </a:solidFill>
                <a:latin typeface="Book Antiqua"/>
                <a:cs typeface="Book Antiqua"/>
              </a:rPr>
              <a:t>b</a:t>
            </a:r>
            <a:r>
              <a:rPr sz="1400" spc="-67" baseline="-2910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1400" spc="215" baseline="-29100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1400" spc="-93" baseline="-2910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u="sng" spc="94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a</a:t>
            </a:r>
            <a:r>
              <a:rPr sz="900" u="sng" spc="-22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 </a:t>
            </a:r>
            <a:r>
              <a:rPr sz="900" u="sng" spc="144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+</a:t>
            </a:r>
            <a:r>
              <a:rPr sz="900" u="sng" spc="-4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 </a:t>
            </a:r>
            <a:r>
              <a:rPr sz="900" u="sng" spc="8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c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304800" y="135016"/>
            <a:ext cx="8229600" cy="68861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 algn="ctr">
              <a:spcBef>
                <a:spcPts val="90"/>
              </a:spcBef>
            </a:pPr>
            <a:r>
              <a:rPr sz="4400" spc="-94" dirty="0" smtClean="0">
                <a:solidFill>
                  <a:srgbClr val="FF0000"/>
                </a:solidFill>
                <a:latin typeface="Algerian" pitchFamily="82" charset="0"/>
              </a:rPr>
              <a:t>M</a:t>
            </a:r>
            <a:r>
              <a:rPr lang="en-US" sz="4400" spc="-94" dirty="0" smtClean="0">
                <a:solidFill>
                  <a:srgbClr val="FF0000"/>
                </a:solidFill>
                <a:latin typeface="Algerian" pitchFamily="82" charset="0"/>
              </a:rPr>
              <a:t>IND MAP</a:t>
            </a:r>
            <a:endParaRPr sz="4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88278" y="3691781"/>
            <a:ext cx="839932" cy="465362"/>
          </a:xfrm>
          <a:prstGeom prst="rect">
            <a:avLst/>
          </a:prstGeom>
        </p:spPr>
        <p:txBody>
          <a:bodyPr vert="horz" wrap="square" lIns="0" tIns="29061" rIns="0" bIns="0" rtlCol="0">
            <a:spAutoFit/>
          </a:bodyPr>
          <a:lstStyle/>
          <a:p>
            <a:pPr marL="11397" marR="4559" indent="27353">
              <a:lnSpc>
                <a:spcPts val="1723"/>
              </a:lnSpc>
              <a:spcBef>
                <a:spcPts val="228"/>
              </a:spcBef>
            </a:pPr>
            <a:r>
              <a:rPr sz="1400" spc="-36" dirty="0">
                <a:solidFill>
                  <a:srgbClr val="221F1F"/>
                </a:solidFill>
                <a:latin typeface="Segoe Print"/>
                <a:cs typeface="Segoe Print"/>
              </a:rPr>
              <a:t>A</a:t>
            </a:r>
            <a:r>
              <a:rPr sz="1500" b="1" i="1" spc="-36" dirty="0">
                <a:solidFill>
                  <a:srgbClr val="221F1F"/>
                </a:solidFill>
                <a:latin typeface="Script MT Bold"/>
                <a:cs typeface="Script MT Bold"/>
              </a:rPr>
              <a:t>rithmetic  </a:t>
            </a:r>
            <a:r>
              <a:rPr sz="1500" b="1" i="1" spc="-135" dirty="0">
                <a:solidFill>
                  <a:srgbClr val="221F1F"/>
                </a:solidFill>
                <a:latin typeface="Script MT Bold"/>
                <a:cs typeface="Script MT Bold"/>
              </a:rPr>
              <a:t>P</a:t>
            </a:r>
            <a:r>
              <a:rPr sz="1500" b="1" i="1" spc="-63" dirty="0">
                <a:solidFill>
                  <a:srgbClr val="221F1F"/>
                </a:solidFill>
                <a:latin typeface="Script MT Bold"/>
                <a:cs typeface="Script MT Bold"/>
              </a:rPr>
              <a:t>r</a:t>
            </a:r>
            <a:r>
              <a:rPr sz="1500" b="1" i="1" spc="-67" dirty="0">
                <a:solidFill>
                  <a:srgbClr val="221F1F"/>
                </a:solidFill>
                <a:latin typeface="Script MT Bold"/>
                <a:cs typeface="Script MT Bold"/>
              </a:rPr>
              <a:t>o</a:t>
            </a:r>
            <a:r>
              <a:rPr sz="1500" b="1" i="1" spc="-76" dirty="0">
                <a:solidFill>
                  <a:srgbClr val="221F1F"/>
                </a:solidFill>
                <a:latin typeface="Script MT Bold"/>
                <a:cs typeface="Script MT Bold"/>
              </a:rPr>
              <a:t>gre</a:t>
            </a:r>
            <a:r>
              <a:rPr sz="1500" b="1" i="1" spc="-58" dirty="0">
                <a:solidFill>
                  <a:srgbClr val="221F1F"/>
                </a:solidFill>
                <a:latin typeface="Script MT Bold"/>
                <a:cs typeface="Script MT Bold"/>
              </a:rPr>
              <a:t>ssi</a:t>
            </a:r>
            <a:r>
              <a:rPr sz="1500" b="1" i="1" spc="-72" dirty="0">
                <a:solidFill>
                  <a:srgbClr val="221F1F"/>
                </a:solidFill>
                <a:latin typeface="Script MT Bold"/>
                <a:cs typeface="Script MT Bold"/>
              </a:rPr>
              <a:t>on</a:t>
            </a:r>
            <a:endParaRPr sz="1500" dirty="0">
              <a:latin typeface="Script MT Bold"/>
              <a:cs typeface="Script MT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96274" y="5434293"/>
            <a:ext cx="1332345" cy="436058"/>
          </a:xfrm>
          <a:prstGeom prst="rect">
            <a:avLst/>
          </a:prstGeom>
        </p:spPr>
        <p:txBody>
          <a:bodyPr vert="horz" wrap="square" lIns="0" tIns="7978" rIns="0" bIns="0" rtlCol="0">
            <a:spAutoFit/>
          </a:bodyPr>
          <a:lstStyle/>
          <a:p>
            <a:pPr marL="51856" marR="145881">
              <a:lnSpc>
                <a:spcPct val="102899"/>
              </a:lnSpc>
              <a:spcBef>
                <a:spcPts val="63"/>
              </a:spcBef>
            </a:pP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When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first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term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of  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common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differnce</a:t>
            </a:r>
            <a:r>
              <a:rPr sz="900" spc="-21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9" dirty="0">
                <a:solidFill>
                  <a:srgbClr val="221F1F"/>
                </a:solidFill>
                <a:latin typeface="Book Antiqua"/>
                <a:cs typeface="Book Antiqua"/>
              </a:rPr>
              <a:t>is  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given</a:t>
            </a:r>
            <a:r>
              <a:rPr sz="900" spc="-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9" dirty="0">
                <a:solidFill>
                  <a:srgbClr val="221F1F"/>
                </a:solidFill>
                <a:latin typeface="Book Antiqua"/>
                <a:cs typeface="Book Antiqua"/>
              </a:rPr>
              <a:t>: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71986" y="5611816"/>
            <a:ext cx="1098550" cy="296028"/>
          </a:xfrm>
          <a:prstGeom prst="rect">
            <a:avLst/>
          </a:prstGeom>
        </p:spPr>
        <p:txBody>
          <a:bodyPr vert="horz" wrap="square" lIns="0" tIns="5129" rIns="0" bIns="0" rtlCol="0">
            <a:spAutoFit/>
          </a:bodyPr>
          <a:lstStyle/>
          <a:p>
            <a:pPr marL="29061" marR="136194">
              <a:lnSpc>
                <a:spcPct val="104800"/>
              </a:lnSpc>
              <a:spcBef>
                <a:spcPts val="40"/>
              </a:spcBef>
            </a:pP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When</a:t>
            </a:r>
            <a:r>
              <a:rPr sz="900" spc="-8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first</a:t>
            </a:r>
            <a:r>
              <a:rPr sz="900" spc="-9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&amp;</a:t>
            </a:r>
            <a:r>
              <a:rPr sz="900" spc="-5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last 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terms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are</a:t>
            </a:r>
            <a:r>
              <a:rPr sz="900" spc="-5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given: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45276" y="5175884"/>
            <a:ext cx="1447800" cy="432977"/>
          </a:xfrm>
          <a:prstGeom prst="rect">
            <a:avLst/>
          </a:prstGeom>
        </p:spPr>
        <p:txBody>
          <a:bodyPr vert="horz" wrap="square" lIns="0" tIns="9118" rIns="0" bIns="0" rtlCol="0">
            <a:spAutoFit/>
          </a:bodyPr>
          <a:lstStyle/>
          <a:p>
            <a:pPr marL="98584" marR="429666">
              <a:lnSpc>
                <a:spcPct val="102000"/>
              </a:lnSpc>
              <a:spcBef>
                <a:spcPts val="72"/>
              </a:spcBef>
            </a:pP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From</a:t>
            </a:r>
            <a:r>
              <a:rPr sz="900" spc="-4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beginning  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1100" spc="60" baseline="-13071" dirty="0">
                <a:solidFill>
                  <a:srgbClr val="221F1F"/>
                </a:solidFill>
                <a:latin typeface="Book Antiqua"/>
                <a:cs typeface="Book Antiqua"/>
              </a:rPr>
              <a:t>n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 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a+(n–1)d  </a:t>
            </a:r>
            <a:r>
              <a:rPr sz="900" spc="49" dirty="0">
                <a:solidFill>
                  <a:srgbClr val="221F1F"/>
                </a:solidFill>
                <a:latin typeface="Book Antiqua"/>
                <a:cs typeface="Book Antiqua"/>
              </a:rPr>
              <a:t>Here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88246" y="5973649"/>
            <a:ext cx="78509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5"/>
              </a:lnSpc>
            </a:pP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d</a:t>
            </a:r>
            <a:endParaRPr sz="900" dirty="0">
              <a:latin typeface="Book Antiqua"/>
              <a:cs typeface="Book Antiqua"/>
            </a:endParaRPr>
          </a:p>
          <a:p>
            <a:pPr>
              <a:lnSpc>
                <a:spcPts val="1023"/>
              </a:lnSpc>
            </a:pP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–</a:t>
            </a:r>
            <a:endParaRPr sz="900" dirty="0">
              <a:latin typeface="Book Antiqua"/>
              <a:cs typeface="Book Antiqua"/>
            </a:endParaRPr>
          </a:p>
          <a:p>
            <a:pPr>
              <a:lnSpc>
                <a:spcPts val="1081"/>
              </a:lnSpc>
            </a:pPr>
            <a:r>
              <a:rPr sz="900" spc="-422" dirty="0">
                <a:solidFill>
                  <a:srgbClr val="221F1F"/>
                </a:solidFill>
                <a:latin typeface="Book Antiqua"/>
                <a:cs typeface="Book Antiqua"/>
              </a:rPr>
              <a:t>c</a:t>
            </a:r>
            <a:r>
              <a:rPr sz="1400" spc="39" baseline="-31746" dirty="0">
                <a:solidFill>
                  <a:srgbClr val="221F1F"/>
                </a:solidFill>
                <a:latin typeface="Book Antiqua"/>
                <a:cs typeface="Book Antiqua"/>
              </a:rPr>
              <a:t>o</a:t>
            </a:r>
            <a:endParaRPr sz="1400" baseline="-31746" dirty="0">
              <a:latin typeface="Book Antiqua"/>
              <a:cs typeface="Book Antiqu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76700" y="6402771"/>
            <a:ext cx="136236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900" spc="45" dirty="0">
                <a:solidFill>
                  <a:srgbClr val="221F1F"/>
                </a:solidFill>
                <a:latin typeface="Book Antiqua"/>
                <a:cs typeface="Book Antiqua"/>
              </a:rPr>
              <a:t>m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53609" y="6467318"/>
            <a:ext cx="144318" cy="15571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34191">
              <a:spcBef>
                <a:spcPts val="94"/>
              </a:spcBef>
            </a:pPr>
            <a:r>
              <a:rPr sz="900" spc="-247" dirty="0">
                <a:solidFill>
                  <a:srgbClr val="221F1F"/>
                </a:solidFill>
                <a:latin typeface="Book Antiqua"/>
                <a:cs typeface="Book Antiqua"/>
              </a:rPr>
              <a:t>o</a:t>
            </a:r>
            <a:r>
              <a:rPr sz="1400" spc="-370" baseline="-31746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endParaRPr sz="1400" baseline="-31746" dirty="0">
              <a:latin typeface="Book Antiqua"/>
              <a:cs typeface="Book Antiqu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45676" y="5629404"/>
            <a:ext cx="6811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63"/>
              </a:lnSpc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a – first</a:t>
            </a:r>
            <a:r>
              <a:rPr sz="900" spc="-7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term</a:t>
            </a:r>
            <a:endParaRPr sz="900" dirty="0">
              <a:latin typeface="Book Antiqua"/>
              <a:cs typeface="Book Antiqua"/>
            </a:endParaRPr>
          </a:p>
          <a:p>
            <a:pPr>
              <a:spcBef>
                <a:spcPts val="9"/>
              </a:spcBef>
            </a:pPr>
            <a:endParaRPr sz="1300" dirty="0">
              <a:latin typeface="Book Antiqua"/>
              <a:cs typeface="Book Antiqua"/>
            </a:endParaRPr>
          </a:p>
          <a:p>
            <a:pPr marL="32481"/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di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74390" y="2006638"/>
            <a:ext cx="72736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>
              <a:spcBef>
                <a:spcPts val="94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2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83264" y="1931334"/>
            <a:ext cx="443923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22794">
              <a:spcBef>
                <a:spcPts val="94"/>
              </a:spcBef>
            </a:pP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or </a:t>
            </a:r>
            <a:r>
              <a:rPr sz="900" spc="36" dirty="0">
                <a:solidFill>
                  <a:srgbClr val="221F1F"/>
                </a:solidFill>
                <a:latin typeface="Book Antiqua"/>
                <a:cs typeface="Book Antiqua"/>
              </a:rPr>
              <a:t>s</a:t>
            </a:r>
            <a:r>
              <a:rPr sz="1100" spc="54" baseline="-16339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100" spc="-67" baseline="-1633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91510" y="1858719"/>
            <a:ext cx="378114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>
              <a:spcBef>
                <a:spcPts val="94"/>
              </a:spcBef>
            </a:pPr>
            <a:r>
              <a:rPr sz="900" u="sng" spc="40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n(n+l)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90584" y="2682015"/>
            <a:ext cx="374650" cy="301907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93749">
              <a:spcBef>
                <a:spcPts val="94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3</a:t>
            </a:r>
            <a:endParaRPr sz="900" dirty="0">
              <a:latin typeface="Book Antiqua"/>
              <a:cs typeface="Book Antiqua"/>
            </a:endParaRPr>
          </a:p>
          <a:p>
            <a:pPr>
              <a:spcBef>
                <a:spcPts val="54"/>
              </a:spcBef>
            </a:pP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900" spc="-13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11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30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96633" y="2601334"/>
            <a:ext cx="1321955" cy="15571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22794">
              <a:spcBef>
                <a:spcPts val="94"/>
              </a:spcBef>
              <a:tabLst>
                <a:tab pos="484941" algn="l"/>
              </a:tabLst>
            </a:pP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i.e.,	</a:t>
            </a:r>
            <a:r>
              <a:rPr sz="900" spc="76" dirty="0">
                <a:solidFill>
                  <a:srgbClr val="221F1F"/>
                </a:solidFill>
                <a:latin typeface="Book Antiqua"/>
                <a:cs typeface="Book Antiqua"/>
              </a:rPr>
              <a:t>n–1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1400" u="sng" spc="101" baseline="34391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87</a:t>
            </a:r>
            <a:r>
              <a:rPr sz="1400" spc="39" baseline="3439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6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29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96633" y="1669923"/>
            <a:ext cx="1660814" cy="86732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413709" marR="27353" indent="-391486">
              <a:lnSpc>
                <a:spcPct val="120000"/>
              </a:lnSpc>
              <a:spcBef>
                <a:spcPts val="85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2-digit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numbers divisible by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3  12, 15, 18, ...</a:t>
            </a:r>
            <a:r>
              <a:rPr sz="900" spc="-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99</a:t>
            </a:r>
            <a:endParaRPr sz="900" dirty="0">
              <a:latin typeface="Book Antiqua"/>
              <a:cs typeface="Book Antiqua"/>
            </a:endParaRPr>
          </a:p>
          <a:p>
            <a:pPr marL="88896" algn="ctr">
              <a:spcBef>
                <a:spcPts val="292"/>
              </a:spcBef>
            </a:pP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4" dirty="0">
                <a:solidFill>
                  <a:srgbClr val="221F1F"/>
                </a:solidFill>
                <a:latin typeface="Book Antiqua"/>
                <a:cs typeface="Book Antiqua"/>
              </a:rPr>
              <a:t>12,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90" dirty="0">
                <a:solidFill>
                  <a:srgbClr val="221F1F"/>
                </a:solidFill>
                <a:latin typeface="Book Antiqua"/>
                <a:cs typeface="Book Antiqua"/>
              </a:rPr>
              <a:t>d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3,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7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1100" spc="101" baseline="-24305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100" spc="-13" baseline="-2430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 99</a:t>
            </a:r>
            <a:endParaRPr sz="900" dirty="0">
              <a:latin typeface="Book Antiqua"/>
              <a:cs typeface="Book Antiqua"/>
            </a:endParaRPr>
          </a:p>
          <a:p>
            <a:pPr marL="405732" marR="325384" indent="37040" algn="ctr">
              <a:lnSpc>
                <a:spcPct val="116399"/>
              </a:lnSpc>
              <a:spcBef>
                <a:spcPts val="171"/>
              </a:spcBef>
            </a:pPr>
            <a:r>
              <a:rPr sz="900" spc="67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1100" spc="101" baseline="-13071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100" spc="-20" baseline="-1307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9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900" spc="-6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-4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(n–1)d  </a:t>
            </a:r>
            <a:r>
              <a:rPr sz="900" spc="67" dirty="0">
                <a:solidFill>
                  <a:srgbClr val="221F1F"/>
                </a:solidFill>
                <a:latin typeface="Book Antiqua"/>
                <a:cs typeface="Book Antiqua"/>
              </a:rPr>
              <a:t>99</a:t>
            </a:r>
            <a:r>
              <a:rPr sz="900" spc="-9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9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7" dirty="0">
                <a:solidFill>
                  <a:srgbClr val="221F1F"/>
                </a:solidFill>
                <a:latin typeface="Book Antiqua"/>
                <a:cs typeface="Book Antiqua"/>
              </a:rPr>
              <a:t>12</a:t>
            </a:r>
            <a:r>
              <a:rPr sz="900" spc="-9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-9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(n–1)3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71719" y="1562660"/>
            <a:ext cx="1238250" cy="307036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34191">
              <a:spcBef>
                <a:spcPts val="94"/>
              </a:spcBef>
            </a:pPr>
            <a:r>
              <a:rPr sz="1400" spc="154" baseline="-31746" dirty="0">
                <a:solidFill>
                  <a:srgbClr val="221F1F"/>
                </a:solidFill>
                <a:latin typeface="Book Antiqua"/>
                <a:cs typeface="Book Antiqua"/>
              </a:rPr>
              <a:t>s</a:t>
            </a:r>
            <a:r>
              <a:rPr sz="1100" spc="154" baseline="-55555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400" spc="154" baseline="-31746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u="sng" spc="102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n(a+l)</a:t>
            </a:r>
            <a:r>
              <a:rPr sz="900" spc="-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1400" spc="114" baseline="-31746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76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900" u="sng" spc="76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Book Antiqua"/>
                <a:cs typeface="Book Antiqua"/>
              </a:rPr>
              <a:t>(1+n</a:t>
            </a:r>
            <a:r>
              <a:rPr sz="900" spc="76" dirty="0">
                <a:solidFill>
                  <a:srgbClr val="221F1F"/>
                </a:solidFill>
                <a:latin typeface="Book Antiqua"/>
                <a:cs typeface="Book Antiqua"/>
              </a:rPr>
              <a:t>)</a:t>
            </a:r>
            <a:endParaRPr sz="900" dirty="0">
              <a:latin typeface="Book Antiqua"/>
              <a:cs typeface="Book Antiqua"/>
            </a:endParaRPr>
          </a:p>
          <a:p>
            <a:pPr marL="427956">
              <a:spcBef>
                <a:spcPts val="54"/>
              </a:spcBef>
              <a:tabLst>
                <a:tab pos="941960" algn="l"/>
              </a:tabLst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2	2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82504" y="1244414"/>
            <a:ext cx="1821295" cy="269304"/>
          </a:xfrm>
          <a:prstGeom prst="rect">
            <a:avLst/>
          </a:prstGeom>
          <a:ln w="12953">
            <a:solidFill>
              <a:srgbClr val="57585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2114">
              <a:lnSpc>
                <a:spcPts val="996"/>
              </a:lnSpc>
            </a:pPr>
            <a:r>
              <a:rPr sz="900" spc="67" dirty="0">
                <a:solidFill>
                  <a:srgbClr val="221F1F"/>
                </a:solidFill>
                <a:latin typeface="Book Antiqua"/>
                <a:cs typeface="Book Antiqua"/>
              </a:rPr>
              <a:t>Let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s</a:t>
            </a:r>
            <a:r>
              <a:rPr sz="1100" spc="93" baseline="-13071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r>
              <a:rPr sz="1100" spc="27" baseline="-1307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1</a:t>
            </a: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2</a:t>
            </a:r>
            <a:r>
              <a:rPr sz="900" spc="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3</a:t>
            </a: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17" dirty="0">
                <a:solidFill>
                  <a:srgbClr val="221F1F"/>
                </a:solidFill>
                <a:latin typeface="Book Antiqua"/>
                <a:cs typeface="Book Antiqua"/>
              </a:rPr>
              <a:t>+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...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endParaRPr sz="900" dirty="0">
              <a:latin typeface="Book Antiqua"/>
              <a:cs typeface="Book Antiqua"/>
            </a:endParaRPr>
          </a:p>
          <a:p>
            <a:pPr marL="453599">
              <a:lnSpc>
                <a:spcPts val="914"/>
              </a:lnSpc>
              <a:spcBef>
                <a:spcPts val="183"/>
              </a:spcBef>
            </a:pPr>
            <a:r>
              <a:rPr sz="900" spc="72" dirty="0">
                <a:solidFill>
                  <a:srgbClr val="221F1F"/>
                </a:solidFill>
                <a:latin typeface="Book Antiqua"/>
                <a:cs typeface="Book Antiqua"/>
              </a:rPr>
              <a:t>a</a:t>
            </a:r>
            <a:r>
              <a:rPr sz="900" spc="-5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8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1,</a:t>
            </a:r>
            <a:r>
              <a:rPr sz="900" spc="-5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9" dirty="0">
                <a:solidFill>
                  <a:srgbClr val="221F1F"/>
                </a:solidFill>
                <a:latin typeface="Book Antiqua"/>
                <a:cs typeface="Book Antiqua"/>
              </a:rPr>
              <a:t>last</a:t>
            </a:r>
            <a:r>
              <a:rPr sz="900" spc="-5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63" dirty="0">
                <a:solidFill>
                  <a:srgbClr val="221F1F"/>
                </a:solidFill>
                <a:latin typeface="Book Antiqua"/>
                <a:cs typeface="Book Antiqua"/>
              </a:rPr>
              <a:t>term</a:t>
            </a:r>
            <a:r>
              <a:rPr sz="900" spc="-36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l</a:t>
            </a:r>
            <a:r>
              <a:rPr sz="900" spc="-63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=</a:t>
            </a:r>
            <a:r>
              <a:rPr sz="900" spc="-8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85" dirty="0">
                <a:solidFill>
                  <a:srgbClr val="221F1F"/>
                </a:solidFill>
                <a:latin typeface="Book Antiqua"/>
                <a:cs typeface="Book Antiqua"/>
              </a:rPr>
              <a:t>n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82504" y="928407"/>
            <a:ext cx="1821295" cy="205247"/>
          </a:xfrm>
          <a:prstGeom prst="rect">
            <a:avLst/>
          </a:prstGeom>
          <a:ln w="12953">
            <a:solidFill>
              <a:srgbClr val="57585B"/>
            </a:solidFill>
          </a:ln>
        </p:spPr>
        <p:txBody>
          <a:bodyPr vert="horz" wrap="square" lIns="0" tIns="66102" rIns="0" bIns="0" rtlCol="0">
            <a:spAutoFit/>
          </a:bodyPr>
          <a:lstStyle/>
          <a:p>
            <a:pPr marL="62114">
              <a:spcBef>
                <a:spcPts val="520"/>
              </a:spcBef>
            </a:pP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Sum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of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first 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n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positive</a:t>
            </a:r>
            <a:r>
              <a:rPr sz="900" spc="-8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integers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62874" y="1272203"/>
            <a:ext cx="1809750" cy="293390"/>
          </a:xfrm>
          <a:prstGeom prst="rect">
            <a:avLst/>
          </a:prstGeom>
        </p:spPr>
        <p:txBody>
          <a:bodyPr vert="horz" wrap="square" lIns="0" tIns="7978" rIns="0" bIns="0" rtlCol="0">
            <a:spAutoFit/>
          </a:bodyPr>
          <a:lstStyle/>
          <a:p>
            <a:pPr marL="17665" marR="92885">
              <a:lnSpc>
                <a:spcPct val="102899"/>
              </a:lnSpc>
              <a:spcBef>
                <a:spcPts val="63"/>
              </a:spcBef>
            </a:pP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How many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2-digit numbers</a:t>
            </a:r>
            <a:r>
              <a:rPr sz="900" spc="-8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are 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divisible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by</a:t>
            </a:r>
            <a:r>
              <a:rPr sz="900" spc="-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3?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21531" y="4450977"/>
            <a:ext cx="1835727" cy="924324"/>
          </a:xfrm>
          <a:prstGeom prst="rect">
            <a:avLst/>
          </a:prstGeom>
          <a:ln w="15849">
            <a:solidFill>
              <a:srgbClr val="57585B"/>
            </a:solidFill>
          </a:ln>
        </p:spPr>
        <p:txBody>
          <a:bodyPr vert="horz" wrap="square" lIns="0" tIns="10827" rIns="0" bIns="0" rtlCol="0">
            <a:spAutoFit/>
          </a:bodyPr>
          <a:lstStyle/>
          <a:p>
            <a:pPr marL="176083" marR="18235">
              <a:lnSpc>
                <a:spcPct val="103400"/>
              </a:lnSpc>
              <a:spcBef>
                <a:spcPts val="85"/>
              </a:spcBef>
            </a:pP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Fixed number </a:t>
            </a:r>
            <a:r>
              <a:rPr sz="900" spc="-9" dirty="0">
                <a:solidFill>
                  <a:srgbClr val="221F1F"/>
                </a:solidFill>
                <a:latin typeface="Book Antiqua"/>
                <a:cs typeface="Book Antiqua"/>
              </a:rPr>
              <a:t>in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arithmetic  progression which provides 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the</a:t>
            </a:r>
            <a:r>
              <a:rPr sz="900" spc="-11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to</a:t>
            </a:r>
            <a:r>
              <a:rPr sz="900" spc="-11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and</a:t>
            </a:r>
            <a:r>
              <a:rPr sz="900" spc="-10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fro</a:t>
            </a:r>
            <a:r>
              <a:rPr sz="900" spc="-11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terms</a:t>
            </a:r>
            <a:r>
              <a:rPr sz="900" spc="-10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by</a:t>
            </a:r>
            <a:r>
              <a:rPr sz="900" spc="-12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adding/ 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subtracting from the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present  </a:t>
            </a:r>
            <a:r>
              <a:rPr sz="900" spc="-18" dirty="0">
                <a:solidFill>
                  <a:srgbClr val="221F1F"/>
                </a:solidFill>
                <a:latin typeface="Book Antiqua"/>
                <a:cs typeface="Book Antiqua"/>
              </a:rPr>
              <a:t>number.</a:t>
            </a:r>
            <a:endParaRPr sz="900" dirty="0">
              <a:latin typeface="Book Antiqua"/>
              <a:cs typeface="Book Antiqua"/>
            </a:endParaRPr>
          </a:p>
          <a:p>
            <a:pPr marL="173234">
              <a:spcBef>
                <a:spcPts val="292"/>
              </a:spcBef>
            </a:pPr>
            <a:r>
              <a:rPr sz="900" spc="31" dirty="0">
                <a:solidFill>
                  <a:srgbClr val="221F1F"/>
                </a:solidFill>
                <a:latin typeface="Book Antiqua"/>
                <a:cs typeface="Book Antiqua"/>
              </a:rPr>
              <a:t>Can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be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positive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or</a:t>
            </a:r>
            <a:r>
              <a:rPr sz="900" spc="-2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negative.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01641" y="3650316"/>
            <a:ext cx="1345623" cy="351291"/>
          </a:xfrm>
          <a:prstGeom prst="rect">
            <a:avLst/>
          </a:prstGeom>
          <a:ln w="15278">
            <a:solidFill>
              <a:srgbClr val="57585B"/>
            </a:solidFill>
          </a:ln>
        </p:spPr>
        <p:txBody>
          <a:bodyPr vert="horz" wrap="square" lIns="0" tIns="29632" rIns="0" bIns="0" rtlCol="0">
            <a:spAutoFit/>
          </a:bodyPr>
          <a:lstStyle/>
          <a:p>
            <a:pPr marL="64393" marR="17665">
              <a:lnSpc>
                <a:spcPct val="116300"/>
              </a:lnSpc>
              <a:spcBef>
                <a:spcPts val="233"/>
              </a:spcBef>
            </a:pPr>
            <a:r>
              <a:rPr sz="900" spc="40" dirty="0">
                <a:solidFill>
                  <a:srgbClr val="221F1F"/>
                </a:solidFill>
                <a:latin typeface="Book Antiqua"/>
                <a:cs typeface="Book Antiqua"/>
              </a:rPr>
              <a:t>a,</a:t>
            </a:r>
            <a:r>
              <a:rPr sz="900" spc="-1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9" dirty="0">
                <a:solidFill>
                  <a:srgbClr val="221F1F"/>
                </a:solidFill>
                <a:latin typeface="Book Antiqua"/>
                <a:cs typeface="Book Antiqua"/>
              </a:rPr>
              <a:t>a+d,</a:t>
            </a:r>
            <a:r>
              <a:rPr sz="900" spc="-1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5" dirty="0">
                <a:solidFill>
                  <a:srgbClr val="221F1F"/>
                </a:solidFill>
                <a:latin typeface="Book Antiqua"/>
                <a:cs typeface="Book Antiqua"/>
              </a:rPr>
              <a:t>a+2d,</a:t>
            </a:r>
            <a:r>
              <a:rPr sz="900" spc="-13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9" dirty="0">
                <a:solidFill>
                  <a:srgbClr val="221F1F"/>
                </a:solidFill>
                <a:latin typeface="Book Antiqua"/>
                <a:cs typeface="Book Antiqua"/>
              </a:rPr>
              <a:t>a+3d,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...  </a:t>
            </a:r>
            <a:r>
              <a:rPr sz="900" spc="45" dirty="0">
                <a:solidFill>
                  <a:srgbClr val="221F1F"/>
                </a:solidFill>
                <a:latin typeface="Book Antiqua"/>
                <a:cs typeface="Book Antiqua"/>
              </a:rPr>
              <a:t>a+(n –1)</a:t>
            </a:r>
            <a:r>
              <a:rPr sz="900" spc="-18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58" dirty="0">
                <a:solidFill>
                  <a:srgbClr val="221F1F"/>
                </a:solidFill>
                <a:latin typeface="Book Antiqua"/>
                <a:cs typeface="Book Antiqua"/>
              </a:rPr>
              <a:t>d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110019" y="2608170"/>
            <a:ext cx="2468995" cy="619005"/>
          </a:xfrm>
          <a:prstGeom prst="rect">
            <a:avLst/>
          </a:prstGeom>
          <a:ln w="15278">
            <a:solidFill>
              <a:srgbClr val="57585B"/>
            </a:solidFill>
          </a:ln>
        </p:spPr>
        <p:txBody>
          <a:bodyPr vert="horz" wrap="square" lIns="0" tIns="25643" rIns="0" bIns="0" rtlCol="0">
            <a:spAutoFit/>
          </a:bodyPr>
          <a:lstStyle/>
          <a:p>
            <a:pPr marL="222241" marR="214833" indent="56985">
              <a:lnSpc>
                <a:spcPct val="102899"/>
              </a:lnSpc>
              <a:spcBef>
                <a:spcPts val="202"/>
              </a:spcBef>
            </a:pP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List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of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numbers </a:t>
            </a:r>
            <a:r>
              <a:rPr sz="900" spc="-9" dirty="0">
                <a:solidFill>
                  <a:srgbClr val="221F1F"/>
                </a:solidFill>
                <a:latin typeface="Book Antiqua"/>
                <a:cs typeface="Book Antiqua"/>
              </a:rPr>
              <a:t>in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which each term 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is </a:t>
            </a:r>
            <a:r>
              <a:rPr sz="900" spc="-4" dirty="0">
                <a:solidFill>
                  <a:srgbClr val="221F1F"/>
                </a:solidFill>
                <a:latin typeface="Book Antiqua"/>
                <a:cs typeface="Book Antiqua"/>
              </a:rPr>
              <a:t>obtained by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adding a fixed</a:t>
            </a:r>
            <a:r>
              <a:rPr sz="900" spc="-3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number</a:t>
            </a:r>
            <a:endParaRPr sz="900" dirty="0">
              <a:latin typeface="Book Antiqua"/>
              <a:cs typeface="Book Antiqua"/>
            </a:endParaRPr>
          </a:p>
          <a:p>
            <a:pPr marL="41599" marR="50147" indent="-2849">
              <a:lnSpc>
                <a:spcPts val="1185"/>
              </a:lnSpc>
              <a:spcBef>
                <a:spcPts val="27"/>
              </a:spcBef>
            </a:pP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to</a:t>
            </a:r>
            <a:r>
              <a:rPr sz="900" spc="-27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the</a:t>
            </a:r>
            <a:r>
              <a:rPr sz="900" spc="-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preceding</a:t>
            </a:r>
            <a:r>
              <a:rPr sz="900" spc="-31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term</a:t>
            </a:r>
            <a:r>
              <a:rPr sz="900" spc="-5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except</a:t>
            </a:r>
            <a:r>
              <a:rPr sz="900" spc="-4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4" dirty="0">
                <a:solidFill>
                  <a:srgbClr val="221F1F"/>
                </a:solidFill>
                <a:latin typeface="Book Antiqua"/>
                <a:cs typeface="Book Antiqua"/>
              </a:rPr>
              <a:t>the</a:t>
            </a:r>
            <a:r>
              <a:rPr sz="900" spc="-2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9" dirty="0">
                <a:solidFill>
                  <a:srgbClr val="221F1F"/>
                </a:solidFill>
                <a:latin typeface="Book Antiqua"/>
                <a:cs typeface="Book Antiqua"/>
              </a:rPr>
              <a:t>first</a:t>
            </a:r>
            <a:r>
              <a:rPr sz="900" spc="-4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3" dirty="0">
                <a:solidFill>
                  <a:srgbClr val="221F1F"/>
                </a:solidFill>
                <a:latin typeface="Book Antiqua"/>
                <a:cs typeface="Book Antiqua"/>
              </a:rPr>
              <a:t>term. 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Fixed</a:t>
            </a:r>
            <a:r>
              <a:rPr sz="900" spc="-9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number</a:t>
            </a:r>
            <a:r>
              <a:rPr sz="900" spc="-9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22" dirty="0">
                <a:solidFill>
                  <a:srgbClr val="221F1F"/>
                </a:solidFill>
                <a:latin typeface="Book Antiqua"/>
                <a:cs typeface="Book Antiqua"/>
              </a:rPr>
              <a:t>is</a:t>
            </a:r>
            <a:r>
              <a:rPr sz="900" spc="-99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called</a:t>
            </a:r>
            <a:r>
              <a:rPr sz="900" spc="-94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27" dirty="0">
                <a:solidFill>
                  <a:srgbClr val="221F1F"/>
                </a:solidFill>
                <a:latin typeface="Book Antiqua"/>
                <a:cs typeface="Book Antiqua"/>
              </a:rPr>
              <a:t>common</a:t>
            </a:r>
            <a:r>
              <a:rPr sz="900" spc="-102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difference.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40695" y="3483685"/>
            <a:ext cx="132773" cy="150583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900" spc="18" dirty="0">
                <a:solidFill>
                  <a:srgbClr val="221F1F"/>
                </a:solidFill>
                <a:latin typeface="Book Antiqua"/>
                <a:cs typeface="Book Antiqua"/>
              </a:rPr>
              <a:t>e</a:t>
            </a:r>
            <a:r>
              <a:rPr sz="900" dirty="0">
                <a:solidFill>
                  <a:srgbClr val="221F1F"/>
                </a:solidFill>
                <a:latin typeface="Book Antiqua"/>
                <a:cs typeface="Book Antiqua"/>
              </a:rPr>
              <a:t>r</a:t>
            </a:r>
            <a:endParaRPr sz="900" dirty="0">
              <a:latin typeface="Book Antiqua"/>
              <a:cs typeface="Book Antiqu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464925" y="3512036"/>
            <a:ext cx="391968" cy="114299"/>
            <a:chOff x="6011417" y="3980307"/>
            <a:chExt cx="431165" cy="129539"/>
          </a:xfrm>
        </p:grpSpPr>
        <p:sp>
          <p:nvSpPr>
            <p:cNvPr id="59" name="object 59"/>
            <p:cNvSpPr/>
            <p:nvPr/>
          </p:nvSpPr>
          <p:spPr>
            <a:xfrm>
              <a:off x="6011417" y="3980307"/>
              <a:ext cx="99441" cy="1010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146799" y="3984752"/>
              <a:ext cx="295401" cy="1250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4934229" y="4363094"/>
            <a:ext cx="982007" cy="5646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43432" y="2761689"/>
            <a:ext cx="198696" cy="504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81501" y="4924650"/>
            <a:ext cx="103215" cy="1032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358686" y="4719172"/>
            <a:ext cx="138499" cy="221316"/>
          </a:xfrm>
          <a:prstGeom prst="rect">
            <a:avLst/>
          </a:prstGeom>
        </p:spPr>
        <p:txBody>
          <a:bodyPr vert="vert270" wrap="square" lIns="0" tIns="21084" rIns="0" bIns="0" rtlCol="0">
            <a:spAutoFit/>
          </a:bodyPr>
          <a:lstStyle/>
          <a:p>
            <a:pPr marL="11397">
              <a:spcBef>
                <a:spcPts val="166"/>
              </a:spcBef>
            </a:pPr>
            <a:r>
              <a:rPr sz="1100" spc="-13" baseline="22875" dirty="0">
                <a:solidFill>
                  <a:srgbClr val="221F1F"/>
                </a:solidFill>
                <a:latin typeface="Book Antiqua"/>
                <a:cs typeface="Book Antiqua"/>
              </a:rPr>
              <a:t>h</a:t>
            </a:r>
            <a:r>
              <a:rPr sz="1100" spc="-67" baseline="22875" dirty="0">
                <a:solidFill>
                  <a:srgbClr val="221F1F"/>
                </a:solidFill>
                <a:latin typeface="Book Antiqua"/>
                <a:cs typeface="Book Antiqua"/>
              </a:rPr>
              <a:t> </a:t>
            </a:r>
            <a:r>
              <a:rPr sz="900" spc="-45" dirty="0">
                <a:solidFill>
                  <a:srgbClr val="221F1F"/>
                </a:solidFill>
                <a:latin typeface="Book Antiqua"/>
                <a:cs typeface="Book Antiqua"/>
              </a:rPr>
              <a:t>Te</a:t>
            </a:r>
            <a:endParaRPr sz="900" dirty="0">
              <a:latin typeface="Book Antiqua"/>
              <a:cs typeface="Book Antiqu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419253" y="4524487"/>
            <a:ext cx="66848" cy="1540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24696" y="4629710"/>
            <a:ext cx="136236" cy="1226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54814" y="2977628"/>
            <a:ext cx="452350" cy="4170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32810" y="4803401"/>
            <a:ext cx="223981" cy="200584"/>
          </a:xfrm>
          <a:custGeom>
            <a:avLst/>
            <a:gdLst/>
            <a:ahLst/>
            <a:cxnLst/>
            <a:rect l="l" t="t" r="r" b="b"/>
            <a:pathLst>
              <a:path w="246379" h="227329">
                <a:moveTo>
                  <a:pt x="91452" y="176911"/>
                </a:moveTo>
                <a:lnTo>
                  <a:pt x="69723" y="152019"/>
                </a:lnTo>
                <a:lnTo>
                  <a:pt x="66167" y="152273"/>
                </a:lnTo>
                <a:lnTo>
                  <a:pt x="59309" y="154686"/>
                </a:lnTo>
                <a:lnTo>
                  <a:pt x="53848" y="158242"/>
                </a:lnTo>
                <a:lnTo>
                  <a:pt x="39116" y="170053"/>
                </a:lnTo>
                <a:lnTo>
                  <a:pt x="34036" y="173609"/>
                </a:lnTo>
                <a:lnTo>
                  <a:pt x="28194" y="175895"/>
                </a:lnTo>
                <a:lnTo>
                  <a:pt x="25273" y="176276"/>
                </a:lnTo>
                <a:lnTo>
                  <a:pt x="19304" y="174879"/>
                </a:lnTo>
                <a:lnTo>
                  <a:pt x="16510" y="173228"/>
                </a:lnTo>
                <a:lnTo>
                  <a:pt x="10033" y="166624"/>
                </a:lnTo>
                <a:lnTo>
                  <a:pt x="8382" y="161798"/>
                </a:lnTo>
                <a:lnTo>
                  <a:pt x="9271" y="150749"/>
                </a:lnTo>
                <a:lnTo>
                  <a:pt x="34671" y="130429"/>
                </a:lnTo>
                <a:lnTo>
                  <a:pt x="37846" y="130937"/>
                </a:lnTo>
                <a:lnTo>
                  <a:pt x="39751" y="132334"/>
                </a:lnTo>
                <a:lnTo>
                  <a:pt x="45974" y="138684"/>
                </a:lnTo>
                <a:lnTo>
                  <a:pt x="49403" y="135382"/>
                </a:lnTo>
                <a:lnTo>
                  <a:pt x="44069" y="129794"/>
                </a:lnTo>
                <a:lnTo>
                  <a:pt x="40259" y="124841"/>
                </a:lnTo>
                <a:lnTo>
                  <a:pt x="37973" y="120650"/>
                </a:lnTo>
                <a:lnTo>
                  <a:pt x="33274" y="122428"/>
                </a:lnTo>
                <a:lnTo>
                  <a:pt x="4508" y="147662"/>
                </a:lnTo>
                <a:lnTo>
                  <a:pt x="0" y="168656"/>
                </a:lnTo>
                <a:lnTo>
                  <a:pt x="2540" y="176022"/>
                </a:lnTo>
                <a:lnTo>
                  <a:pt x="12192" y="186055"/>
                </a:lnTo>
                <a:lnTo>
                  <a:pt x="15875" y="188341"/>
                </a:lnTo>
                <a:lnTo>
                  <a:pt x="23749" y="190500"/>
                </a:lnTo>
                <a:lnTo>
                  <a:pt x="27559" y="190246"/>
                </a:lnTo>
                <a:lnTo>
                  <a:pt x="35179" y="187452"/>
                </a:lnTo>
                <a:lnTo>
                  <a:pt x="41021" y="183515"/>
                </a:lnTo>
                <a:lnTo>
                  <a:pt x="55118" y="171958"/>
                </a:lnTo>
                <a:lnTo>
                  <a:pt x="59563" y="168910"/>
                </a:lnTo>
                <a:lnTo>
                  <a:pt x="65405" y="166624"/>
                </a:lnTo>
                <a:lnTo>
                  <a:pt x="68326" y="166370"/>
                </a:lnTo>
                <a:lnTo>
                  <a:pt x="74041" y="167767"/>
                </a:lnTo>
                <a:lnTo>
                  <a:pt x="76708" y="169418"/>
                </a:lnTo>
                <a:lnTo>
                  <a:pt x="83439" y="176403"/>
                </a:lnTo>
                <a:lnTo>
                  <a:pt x="85217" y="181737"/>
                </a:lnTo>
                <a:lnTo>
                  <a:pt x="84074" y="193929"/>
                </a:lnTo>
                <a:lnTo>
                  <a:pt x="54102" y="216535"/>
                </a:lnTo>
                <a:lnTo>
                  <a:pt x="52578" y="216408"/>
                </a:lnTo>
                <a:lnTo>
                  <a:pt x="50546" y="215646"/>
                </a:lnTo>
                <a:lnTo>
                  <a:pt x="48514" y="213868"/>
                </a:lnTo>
                <a:lnTo>
                  <a:pt x="43180" y="208280"/>
                </a:lnTo>
                <a:lnTo>
                  <a:pt x="39751" y="211582"/>
                </a:lnTo>
                <a:lnTo>
                  <a:pt x="45720" y="217551"/>
                </a:lnTo>
                <a:lnTo>
                  <a:pt x="50165" y="222885"/>
                </a:lnTo>
                <a:lnTo>
                  <a:pt x="53340" y="227203"/>
                </a:lnTo>
                <a:lnTo>
                  <a:pt x="57785" y="225425"/>
                </a:lnTo>
                <a:lnTo>
                  <a:pt x="86906" y="198742"/>
                </a:lnTo>
                <a:lnTo>
                  <a:pt x="91440" y="184150"/>
                </a:lnTo>
                <a:lnTo>
                  <a:pt x="91452" y="176911"/>
                </a:lnTo>
                <a:close/>
              </a:path>
              <a:path w="246379" h="227329">
                <a:moveTo>
                  <a:pt x="163195" y="122682"/>
                </a:moveTo>
                <a:lnTo>
                  <a:pt x="160401" y="120015"/>
                </a:lnTo>
                <a:lnTo>
                  <a:pt x="155194" y="125349"/>
                </a:lnTo>
                <a:lnTo>
                  <a:pt x="153289" y="126365"/>
                </a:lnTo>
                <a:lnTo>
                  <a:pt x="150368" y="125984"/>
                </a:lnTo>
                <a:lnTo>
                  <a:pt x="147447" y="123571"/>
                </a:lnTo>
                <a:lnTo>
                  <a:pt x="136245" y="112750"/>
                </a:lnTo>
                <a:lnTo>
                  <a:pt x="109347" y="85090"/>
                </a:lnTo>
                <a:lnTo>
                  <a:pt x="108839" y="85090"/>
                </a:lnTo>
                <a:lnTo>
                  <a:pt x="108077" y="85852"/>
                </a:lnTo>
                <a:lnTo>
                  <a:pt x="106172" y="90424"/>
                </a:lnTo>
                <a:lnTo>
                  <a:pt x="104521" y="93599"/>
                </a:lnTo>
                <a:lnTo>
                  <a:pt x="100965" y="99441"/>
                </a:lnTo>
                <a:lnTo>
                  <a:pt x="95631" y="106553"/>
                </a:lnTo>
                <a:lnTo>
                  <a:pt x="98298" y="109093"/>
                </a:lnTo>
                <a:lnTo>
                  <a:pt x="104648" y="102489"/>
                </a:lnTo>
                <a:lnTo>
                  <a:pt x="106426" y="101346"/>
                </a:lnTo>
                <a:lnTo>
                  <a:pt x="108585" y="102108"/>
                </a:lnTo>
                <a:lnTo>
                  <a:pt x="134620" y="132969"/>
                </a:lnTo>
                <a:lnTo>
                  <a:pt x="133731" y="141859"/>
                </a:lnTo>
                <a:lnTo>
                  <a:pt x="131826" y="145542"/>
                </a:lnTo>
                <a:lnTo>
                  <a:pt x="126746" y="150876"/>
                </a:lnTo>
                <a:lnTo>
                  <a:pt x="124333" y="152400"/>
                </a:lnTo>
                <a:lnTo>
                  <a:pt x="118999" y="153416"/>
                </a:lnTo>
                <a:lnTo>
                  <a:pt x="116713" y="153162"/>
                </a:lnTo>
                <a:lnTo>
                  <a:pt x="112522" y="150876"/>
                </a:lnTo>
                <a:lnTo>
                  <a:pt x="108585" y="147574"/>
                </a:lnTo>
                <a:lnTo>
                  <a:pt x="93662" y="132867"/>
                </a:lnTo>
                <a:lnTo>
                  <a:pt x="78867" y="116840"/>
                </a:lnTo>
                <a:lnTo>
                  <a:pt x="78232" y="116840"/>
                </a:lnTo>
                <a:lnTo>
                  <a:pt x="77597" y="117348"/>
                </a:lnTo>
                <a:lnTo>
                  <a:pt x="72644" y="128016"/>
                </a:lnTo>
                <a:lnTo>
                  <a:pt x="69469" y="132842"/>
                </a:lnTo>
                <a:lnTo>
                  <a:pt x="65532" y="137795"/>
                </a:lnTo>
                <a:lnTo>
                  <a:pt x="68199" y="140335"/>
                </a:lnTo>
                <a:lnTo>
                  <a:pt x="74168" y="134112"/>
                </a:lnTo>
                <a:lnTo>
                  <a:pt x="75438" y="133350"/>
                </a:lnTo>
                <a:lnTo>
                  <a:pt x="77343" y="133985"/>
                </a:lnTo>
                <a:lnTo>
                  <a:pt x="80518" y="136652"/>
                </a:lnTo>
                <a:lnTo>
                  <a:pt x="105283" y="161163"/>
                </a:lnTo>
                <a:lnTo>
                  <a:pt x="108966" y="163703"/>
                </a:lnTo>
                <a:lnTo>
                  <a:pt x="114681" y="165608"/>
                </a:lnTo>
                <a:lnTo>
                  <a:pt x="117729" y="165608"/>
                </a:lnTo>
                <a:lnTo>
                  <a:pt x="139192" y="141224"/>
                </a:lnTo>
                <a:lnTo>
                  <a:pt x="138684" y="130683"/>
                </a:lnTo>
                <a:lnTo>
                  <a:pt x="146812" y="139700"/>
                </a:lnTo>
                <a:lnTo>
                  <a:pt x="148590" y="137287"/>
                </a:lnTo>
                <a:lnTo>
                  <a:pt x="155448" y="130048"/>
                </a:lnTo>
                <a:lnTo>
                  <a:pt x="163195" y="122682"/>
                </a:lnTo>
                <a:close/>
              </a:path>
              <a:path w="246379" h="227329">
                <a:moveTo>
                  <a:pt x="246253" y="26543"/>
                </a:moveTo>
                <a:lnTo>
                  <a:pt x="243332" y="24003"/>
                </a:lnTo>
                <a:lnTo>
                  <a:pt x="237998" y="29718"/>
                </a:lnTo>
                <a:lnTo>
                  <a:pt x="236347" y="30607"/>
                </a:lnTo>
                <a:lnTo>
                  <a:pt x="233807" y="30226"/>
                </a:lnTo>
                <a:lnTo>
                  <a:pt x="231013" y="28194"/>
                </a:lnTo>
                <a:lnTo>
                  <a:pt x="202946" y="3556"/>
                </a:lnTo>
                <a:lnTo>
                  <a:pt x="199390" y="1524"/>
                </a:lnTo>
                <a:lnTo>
                  <a:pt x="192659" y="0"/>
                </a:lnTo>
                <a:lnTo>
                  <a:pt x="189230" y="254"/>
                </a:lnTo>
                <a:lnTo>
                  <a:pt x="181991" y="2667"/>
                </a:lnTo>
                <a:lnTo>
                  <a:pt x="170688" y="19431"/>
                </a:lnTo>
                <a:lnTo>
                  <a:pt x="170942" y="33147"/>
                </a:lnTo>
                <a:lnTo>
                  <a:pt x="165735" y="32004"/>
                </a:lnTo>
                <a:lnTo>
                  <a:pt x="161417" y="32004"/>
                </a:lnTo>
                <a:lnTo>
                  <a:pt x="154559" y="34290"/>
                </a:lnTo>
                <a:lnTo>
                  <a:pt x="151130" y="36830"/>
                </a:lnTo>
                <a:lnTo>
                  <a:pt x="146304" y="42418"/>
                </a:lnTo>
                <a:lnTo>
                  <a:pt x="145034" y="44323"/>
                </a:lnTo>
                <a:lnTo>
                  <a:pt x="144272" y="46736"/>
                </a:lnTo>
                <a:lnTo>
                  <a:pt x="143510" y="48387"/>
                </a:lnTo>
                <a:lnTo>
                  <a:pt x="143256" y="50165"/>
                </a:lnTo>
                <a:lnTo>
                  <a:pt x="143383" y="64135"/>
                </a:lnTo>
                <a:lnTo>
                  <a:pt x="140970" y="62230"/>
                </a:lnTo>
                <a:lnTo>
                  <a:pt x="134620" y="56134"/>
                </a:lnTo>
                <a:lnTo>
                  <a:pt x="133985" y="56134"/>
                </a:lnTo>
                <a:lnTo>
                  <a:pt x="133350" y="56769"/>
                </a:lnTo>
                <a:lnTo>
                  <a:pt x="129667" y="66421"/>
                </a:lnTo>
                <a:lnTo>
                  <a:pt x="126746" y="71501"/>
                </a:lnTo>
                <a:lnTo>
                  <a:pt x="123063" y="77089"/>
                </a:lnTo>
                <a:lnTo>
                  <a:pt x="125857" y="79502"/>
                </a:lnTo>
                <a:lnTo>
                  <a:pt x="132207" y="72644"/>
                </a:lnTo>
                <a:lnTo>
                  <a:pt x="133858" y="72517"/>
                </a:lnTo>
                <a:lnTo>
                  <a:pt x="163449" y="97155"/>
                </a:lnTo>
                <a:lnTo>
                  <a:pt x="171196" y="105791"/>
                </a:lnTo>
                <a:lnTo>
                  <a:pt x="170561" y="107696"/>
                </a:lnTo>
                <a:lnTo>
                  <a:pt x="165354" y="113792"/>
                </a:lnTo>
                <a:lnTo>
                  <a:pt x="168275" y="116332"/>
                </a:lnTo>
                <a:lnTo>
                  <a:pt x="172339" y="110998"/>
                </a:lnTo>
                <a:lnTo>
                  <a:pt x="186944" y="94234"/>
                </a:lnTo>
                <a:lnTo>
                  <a:pt x="190881" y="90297"/>
                </a:lnTo>
                <a:lnTo>
                  <a:pt x="187960" y="87630"/>
                </a:lnTo>
                <a:lnTo>
                  <a:pt x="182118" y="93091"/>
                </a:lnTo>
                <a:lnTo>
                  <a:pt x="180467" y="94361"/>
                </a:lnTo>
                <a:lnTo>
                  <a:pt x="178816" y="94488"/>
                </a:lnTo>
                <a:lnTo>
                  <a:pt x="177546" y="93853"/>
                </a:lnTo>
                <a:lnTo>
                  <a:pt x="153035" y="73025"/>
                </a:lnTo>
                <a:lnTo>
                  <a:pt x="149352" y="69215"/>
                </a:lnTo>
                <a:lnTo>
                  <a:pt x="146939" y="64897"/>
                </a:lnTo>
                <a:lnTo>
                  <a:pt x="146431" y="61849"/>
                </a:lnTo>
                <a:lnTo>
                  <a:pt x="147193" y="54991"/>
                </a:lnTo>
                <a:lnTo>
                  <a:pt x="148590" y="51943"/>
                </a:lnTo>
                <a:lnTo>
                  <a:pt x="153035" y="46863"/>
                </a:lnTo>
                <a:lnTo>
                  <a:pt x="155448" y="45339"/>
                </a:lnTo>
                <a:lnTo>
                  <a:pt x="160909" y="43942"/>
                </a:lnTo>
                <a:lnTo>
                  <a:pt x="163576" y="44069"/>
                </a:lnTo>
                <a:lnTo>
                  <a:pt x="197485" y="71120"/>
                </a:lnTo>
                <a:lnTo>
                  <a:pt x="198501" y="72771"/>
                </a:lnTo>
                <a:lnTo>
                  <a:pt x="198501" y="74930"/>
                </a:lnTo>
                <a:lnTo>
                  <a:pt x="197739" y="76581"/>
                </a:lnTo>
                <a:lnTo>
                  <a:pt x="192913" y="82042"/>
                </a:lnTo>
                <a:lnTo>
                  <a:pt x="195834" y="84582"/>
                </a:lnTo>
                <a:lnTo>
                  <a:pt x="204978" y="73406"/>
                </a:lnTo>
                <a:lnTo>
                  <a:pt x="218821" y="58166"/>
                </a:lnTo>
                <a:lnTo>
                  <a:pt x="215900" y="55626"/>
                </a:lnTo>
                <a:lnTo>
                  <a:pt x="210058" y="60960"/>
                </a:lnTo>
                <a:lnTo>
                  <a:pt x="208407" y="62103"/>
                </a:lnTo>
                <a:lnTo>
                  <a:pt x="206121" y="62230"/>
                </a:lnTo>
                <a:lnTo>
                  <a:pt x="183642" y="43180"/>
                </a:lnTo>
                <a:lnTo>
                  <a:pt x="177800" y="37719"/>
                </a:lnTo>
                <a:lnTo>
                  <a:pt x="174879" y="33782"/>
                </a:lnTo>
                <a:lnTo>
                  <a:pt x="174117" y="30734"/>
                </a:lnTo>
                <a:lnTo>
                  <a:pt x="174498" y="23749"/>
                </a:lnTo>
                <a:lnTo>
                  <a:pt x="175895" y="20574"/>
                </a:lnTo>
                <a:lnTo>
                  <a:pt x="180721" y="14986"/>
                </a:lnTo>
                <a:lnTo>
                  <a:pt x="183261" y="13208"/>
                </a:lnTo>
                <a:lnTo>
                  <a:pt x="188849" y="12065"/>
                </a:lnTo>
                <a:lnTo>
                  <a:pt x="191643" y="12319"/>
                </a:lnTo>
                <a:lnTo>
                  <a:pt x="197231" y="14986"/>
                </a:lnTo>
                <a:lnTo>
                  <a:pt x="202184" y="18796"/>
                </a:lnTo>
                <a:lnTo>
                  <a:pt x="215214" y="30276"/>
                </a:lnTo>
                <a:lnTo>
                  <a:pt x="230505" y="44704"/>
                </a:lnTo>
                <a:lnTo>
                  <a:pt x="234823" y="38989"/>
                </a:lnTo>
                <a:lnTo>
                  <a:pt x="246253" y="26543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19481" y="3863676"/>
            <a:ext cx="885305" cy="2995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18907" y="3517414"/>
            <a:ext cx="232640" cy="871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1586057" y="5910823"/>
            <a:ext cx="1353127" cy="500343"/>
            <a:chOff x="1744662" y="6698932"/>
            <a:chExt cx="1488440" cy="567055"/>
          </a:xfrm>
        </p:grpSpPr>
        <p:sp>
          <p:nvSpPr>
            <p:cNvPr id="72" name="object 72"/>
            <p:cNvSpPr/>
            <p:nvPr/>
          </p:nvSpPr>
          <p:spPr>
            <a:xfrm>
              <a:off x="1749425" y="6703694"/>
              <a:ext cx="1478915" cy="557530"/>
            </a:xfrm>
            <a:custGeom>
              <a:avLst/>
              <a:gdLst/>
              <a:ahLst/>
              <a:cxnLst/>
              <a:rect l="l" t="t" r="r" b="b"/>
              <a:pathLst>
                <a:path w="1478914" h="557529">
                  <a:moveTo>
                    <a:pt x="1478914" y="0"/>
                  </a:moveTo>
                  <a:lnTo>
                    <a:pt x="0" y="0"/>
                  </a:lnTo>
                  <a:lnTo>
                    <a:pt x="0" y="557529"/>
                  </a:lnTo>
                  <a:lnTo>
                    <a:pt x="1478914" y="557529"/>
                  </a:lnTo>
                  <a:lnTo>
                    <a:pt x="1478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749425" y="6703694"/>
              <a:ext cx="1478915" cy="557530"/>
            </a:xfrm>
            <a:custGeom>
              <a:avLst/>
              <a:gdLst/>
              <a:ahLst/>
              <a:cxnLst/>
              <a:rect l="l" t="t" r="r" b="b"/>
              <a:pathLst>
                <a:path w="1478914" h="557529">
                  <a:moveTo>
                    <a:pt x="0" y="557529"/>
                  </a:moveTo>
                  <a:lnTo>
                    <a:pt x="1478914" y="557529"/>
                  </a:lnTo>
                  <a:lnTo>
                    <a:pt x="1478914" y="0"/>
                  </a:lnTo>
                  <a:lnTo>
                    <a:pt x="0" y="0"/>
                  </a:lnTo>
                  <a:lnTo>
                    <a:pt x="0" y="55752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140331" y="6887869"/>
              <a:ext cx="76200" cy="9525"/>
            </a:xfrm>
            <a:custGeom>
              <a:avLst/>
              <a:gdLst/>
              <a:ahLst/>
              <a:cxnLst/>
              <a:rect l="l" t="t" r="r" b="b"/>
              <a:pathLst>
                <a:path w="76200" h="9525">
                  <a:moveTo>
                    <a:pt x="76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76200" y="914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1573183" y="5904962"/>
            <a:ext cx="1378527" cy="242916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367553">
              <a:lnSpc>
                <a:spcPts val="884"/>
              </a:lnSpc>
              <a:spcBef>
                <a:spcPts val="94"/>
              </a:spcBef>
            </a:pPr>
            <a:r>
              <a:rPr sz="900" dirty="0">
                <a:latin typeface="Cambria Math"/>
                <a:cs typeface="Cambria Math"/>
              </a:rPr>
              <a:t>𝑛</a:t>
            </a:r>
          </a:p>
          <a:p>
            <a:pPr marL="104851">
              <a:lnSpc>
                <a:spcPts val="884"/>
              </a:lnSpc>
            </a:pPr>
            <a:r>
              <a:rPr sz="900" spc="-4" dirty="0">
                <a:latin typeface="Cambria Math"/>
                <a:cs typeface="Cambria Math"/>
              </a:rPr>
              <a:t>𝑆</a:t>
            </a:r>
            <a:r>
              <a:rPr sz="900" spc="-6" baseline="-15873" dirty="0">
                <a:latin typeface="Cambria Math"/>
                <a:cs typeface="Cambria Math"/>
              </a:rPr>
              <a:t>𝑛 </a:t>
            </a:r>
            <a:r>
              <a:rPr sz="900" spc="4" dirty="0">
                <a:latin typeface="Cambria Math"/>
                <a:cs typeface="Cambria Math"/>
              </a:rPr>
              <a:t>= </a:t>
            </a:r>
            <a:r>
              <a:rPr sz="1300" baseline="-36111" dirty="0">
                <a:latin typeface="Cambria Math"/>
                <a:cs typeface="Cambria Math"/>
              </a:rPr>
              <a:t>2 </a:t>
            </a:r>
            <a:r>
              <a:rPr sz="900" spc="-4" dirty="0">
                <a:latin typeface="Cambria Math"/>
                <a:cs typeface="Cambria Math"/>
              </a:rPr>
              <a:t>{2𝑎 </a:t>
            </a:r>
            <a:r>
              <a:rPr sz="900" spc="4" dirty="0">
                <a:latin typeface="Cambria Math"/>
                <a:cs typeface="Cambria Math"/>
              </a:rPr>
              <a:t>+ </a:t>
            </a:r>
            <a:r>
              <a:rPr sz="900" spc="9" dirty="0">
                <a:latin typeface="Cambria Math"/>
                <a:cs typeface="Cambria Math"/>
              </a:rPr>
              <a:t>(𝑛 </a:t>
            </a:r>
            <a:r>
              <a:rPr sz="900" spc="4" dirty="0">
                <a:latin typeface="Cambria Math"/>
                <a:cs typeface="Cambria Math"/>
              </a:rPr>
              <a:t>−</a:t>
            </a:r>
            <a:r>
              <a:rPr sz="900" spc="13" dirty="0">
                <a:latin typeface="Cambria Math"/>
                <a:cs typeface="Cambria Math"/>
              </a:rPr>
              <a:t> </a:t>
            </a:r>
            <a:r>
              <a:rPr sz="900" spc="4" dirty="0">
                <a:latin typeface="Cambria Math"/>
                <a:cs typeface="Cambria Math"/>
              </a:rPr>
              <a:t>1)𝑑}</a:t>
            </a:r>
            <a:endParaRPr sz="900" dirty="0">
              <a:latin typeface="Cambria Math"/>
              <a:cs typeface="Cambria Math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3059257" y="6002150"/>
            <a:ext cx="1121641" cy="409015"/>
            <a:chOff x="3365182" y="6802437"/>
            <a:chExt cx="1233805" cy="463550"/>
          </a:xfrm>
        </p:grpSpPr>
        <p:sp>
          <p:nvSpPr>
            <p:cNvPr id="77" name="object 77"/>
            <p:cNvSpPr/>
            <p:nvPr/>
          </p:nvSpPr>
          <p:spPr>
            <a:xfrm>
              <a:off x="3369945" y="6807200"/>
              <a:ext cx="1224280" cy="454025"/>
            </a:xfrm>
            <a:custGeom>
              <a:avLst/>
              <a:gdLst/>
              <a:ahLst/>
              <a:cxnLst/>
              <a:rect l="l" t="t" r="r" b="b"/>
              <a:pathLst>
                <a:path w="1224279" h="454025">
                  <a:moveTo>
                    <a:pt x="1224279" y="0"/>
                  </a:moveTo>
                  <a:lnTo>
                    <a:pt x="0" y="0"/>
                  </a:lnTo>
                  <a:lnTo>
                    <a:pt x="0" y="454025"/>
                  </a:lnTo>
                  <a:lnTo>
                    <a:pt x="1224279" y="454025"/>
                  </a:lnTo>
                  <a:lnTo>
                    <a:pt x="1224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69945" y="6807200"/>
              <a:ext cx="1224280" cy="454025"/>
            </a:xfrm>
            <a:custGeom>
              <a:avLst/>
              <a:gdLst/>
              <a:ahLst/>
              <a:cxnLst/>
              <a:rect l="l" t="t" r="r" b="b"/>
              <a:pathLst>
                <a:path w="1224279" h="454025">
                  <a:moveTo>
                    <a:pt x="0" y="454025"/>
                  </a:moveTo>
                  <a:lnTo>
                    <a:pt x="1224279" y="454025"/>
                  </a:lnTo>
                  <a:lnTo>
                    <a:pt x="1224279" y="0"/>
                  </a:lnTo>
                  <a:lnTo>
                    <a:pt x="0" y="0"/>
                  </a:lnTo>
                  <a:lnTo>
                    <a:pt x="0" y="4540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789934" y="7007047"/>
              <a:ext cx="82550" cy="9525"/>
            </a:xfrm>
            <a:custGeom>
              <a:avLst/>
              <a:gdLst/>
              <a:ahLst/>
              <a:cxnLst/>
              <a:rect l="l" t="t" r="r" b="b"/>
              <a:pathLst>
                <a:path w="82550" h="9525">
                  <a:moveTo>
                    <a:pt x="82296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82296" y="9143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3049848" y="5993713"/>
            <a:ext cx="1143577" cy="26798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R="268399" algn="ctr">
              <a:lnSpc>
                <a:spcPts val="969"/>
              </a:lnSpc>
              <a:spcBef>
                <a:spcPts val="90"/>
              </a:spcBef>
            </a:pPr>
            <a:r>
              <a:rPr sz="1000" dirty="0">
                <a:latin typeface="Cambria Math"/>
                <a:cs typeface="Cambria Math"/>
              </a:rPr>
              <a:t>𝑛</a:t>
            </a:r>
          </a:p>
          <a:p>
            <a:pPr marL="99724">
              <a:lnSpc>
                <a:spcPts val="969"/>
              </a:lnSpc>
            </a:pPr>
            <a:r>
              <a:rPr sz="1000" spc="-4" dirty="0">
                <a:latin typeface="Cambria Math"/>
                <a:cs typeface="Cambria Math"/>
              </a:rPr>
              <a:t>𝑆</a:t>
            </a:r>
            <a:r>
              <a:rPr sz="1100" spc="-6" baseline="-13888" dirty="0">
                <a:latin typeface="Cambria Math"/>
                <a:cs typeface="Cambria Math"/>
              </a:rPr>
              <a:t>𝑛 </a:t>
            </a:r>
            <a:r>
              <a:rPr sz="1000" dirty="0">
                <a:latin typeface="Cambria Math"/>
                <a:cs typeface="Cambria Math"/>
              </a:rPr>
              <a:t>= </a:t>
            </a:r>
            <a:r>
              <a:rPr sz="1500" baseline="-37878" dirty="0">
                <a:latin typeface="Cambria Math"/>
                <a:cs typeface="Cambria Math"/>
              </a:rPr>
              <a:t>2 </a:t>
            </a:r>
            <a:r>
              <a:rPr sz="1000" spc="-4" dirty="0">
                <a:latin typeface="Cambria Math"/>
                <a:cs typeface="Cambria Math"/>
              </a:rPr>
              <a:t>(𝑎 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54" dirty="0">
                <a:latin typeface="Cambria Math"/>
                <a:cs typeface="Cambria Math"/>
              </a:rPr>
              <a:t> </a:t>
            </a:r>
            <a:r>
              <a:rPr sz="1000" spc="36" dirty="0">
                <a:latin typeface="Cambria Math"/>
                <a:cs typeface="Cambria Math"/>
              </a:rPr>
              <a:t>𝑎</a:t>
            </a:r>
            <a:r>
              <a:rPr sz="1100" spc="54" baseline="-13888" dirty="0">
                <a:latin typeface="Cambria Math"/>
                <a:cs typeface="Cambria Math"/>
              </a:rPr>
              <a:t>𝑛</a:t>
            </a:r>
            <a:r>
              <a:rPr sz="1000" spc="36" dirty="0">
                <a:latin typeface="Cambria Math"/>
                <a:cs typeface="Cambria Math"/>
              </a:rPr>
              <a:t>)</a:t>
            </a:r>
            <a:endParaRPr sz="1000" dirty="0">
              <a:latin typeface="Cambria Math"/>
              <a:cs typeface="Cambria Math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4456834" y="5611625"/>
            <a:ext cx="1424132" cy="588309"/>
            <a:chOff x="4902517" y="6359842"/>
            <a:chExt cx="1566545" cy="666750"/>
          </a:xfrm>
        </p:grpSpPr>
        <p:sp>
          <p:nvSpPr>
            <p:cNvPr id="82" name="object 82"/>
            <p:cNvSpPr/>
            <p:nvPr/>
          </p:nvSpPr>
          <p:spPr>
            <a:xfrm>
              <a:off x="4907279" y="6364604"/>
              <a:ext cx="1557020" cy="657225"/>
            </a:xfrm>
            <a:custGeom>
              <a:avLst/>
              <a:gdLst/>
              <a:ahLst/>
              <a:cxnLst/>
              <a:rect l="l" t="t" r="r" b="b"/>
              <a:pathLst>
                <a:path w="1557020" h="657225">
                  <a:moveTo>
                    <a:pt x="1557020" y="0"/>
                  </a:moveTo>
                  <a:lnTo>
                    <a:pt x="0" y="0"/>
                  </a:lnTo>
                  <a:lnTo>
                    <a:pt x="0" y="657225"/>
                  </a:lnTo>
                  <a:lnTo>
                    <a:pt x="1557020" y="657225"/>
                  </a:lnTo>
                  <a:lnTo>
                    <a:pt x="1557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907279" y="6364604"/>
              <a:ext cx="1557020" cy="657225"/>
            </a:xfrm>
            <a:custGeom>
              <a:avLst/>
              <a:gdLst/>
              <a:ahLst/>
              <a:cxnLst/>
              <a:rect l="l" t="t" r="r" b="b"/>
              <a:pathLst>
                <a:path w="1557020" h="657225">
                  <a:moveTo>
                    <a:pt x="0" y="657225"/>
                  </a:moveTo>
                  <a:lnTo>
                    <a:pt x="1557020" y="657225"/>
                  </a:lnTo>
                  <a:lnTo>
                    <a:pt x="1557020" y="0"/>
                  </a:lnTo>
                  <a:lnTo>
                    <a:pt x="0" y="0"/>
                  </a:lnTo>
                  <a:lnTo>
                    <a:pt x="0" y="6572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4468367" y="5649468"/>
            <a:ext cx="1401618" cy="482995"/>
          </a:xfrm>
          <a:prstGeom prst="rect">
            <a:avLst/>
          </a:prstGeom>
        </p:spPr>
        <p:txBody>
          <a:bodyPr vert="horz" wrap="square" lIns="0" tIns="7408" rIns="0" bIns="0" rtlCol="0">
            <a:spAutoFit/>
          </a:bodyPr>
          <a:lstStyle/>
          <a:p>
            <a:pPr marL="286634" marR="340770">
              <a:lnSpc>
                <a:spcPct val="102699"/>
              </a:lnSpc>
              <a:spcBef>
                <a:spcPts val="58"/>
              </a:spcBef>
            </a:pPr>
            <a:r>
              <a:rPr sz="1000" dirty="0">
                <a:latin typeface="Book Antiqua"/>
                <a:cs typeface="Book Antiqua"/>
              </a:rPr>
              <a:t>a- First </a:t>
            </a:r>
            <a:r>
              <a:rPr sz="1000" spc="-9" dirty="0">
                <a:latin typeface="Book Antiqua"/>
                <a:cs typeface="Book Antiqua"/>
              </a:rPr>
              <a:t>term  </a:t>
            </a:r>
            <a:r>
              <a:rPr sz="1000" spc="-4" dirty="0">
                <a:latin typeface="Book Antiqua"/>
                <a:cs typeface="Book Antiqua"/>
              </a:rPr>
              <a:t>d- </a:t>
            </a:r>
            <a:r>
              <a:rPr sz="1000" dirty="0">
                <a:latin typeface="Book Antiqua"/>
                <a:cs typeface="Book Antiqua"/>
              </a:rPr>
              <a:t>common  </a:t>
            </a:r>
            <a:r>
              <a:rPr sz="1000" spc="-4" dirty="0">
                <a:latin typeface="Book Antiqua"/>
                <a:cs typeface="Book Antiqua"/>
              </a:rPr>
              <a:t>difference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D:\DAV STD-X STUDY MATERIALS\DAV VIII\CLASS-X AP\thank yo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8382000" cy="6324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Series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 series is something we obtain from a sequence by adding all the terms together.</a:t>
            </a:r>
          </a:p>
          <a:p>
            <a:r>
              <a:rPr lang="en-US" sz="3200" dirty="0" smtClean="0"/>
              <a:t>For example, let us consider the sequence of numbers 1, 2, 3, 4, 5, 6, . . ., n . </a:t>
            </a:r>
          </a:p>
          <a:p>
            <a:r>
              <a:rPr lang="en-US" sz="3200" dirty="0" smtClean="0"/>
              <a:t> Then S1 = 1, as it is the sum of just the first term on its own. </a:t>
            </a:r>
          </a:p>
          <a:p>
            <a:r>
              <a:rPr lang="en-US" sz="3200" dirty="0" smtClean="0"/>
              <a:t>The sum of the first two terms is S2 = 1 + 2 = 3.</a:t>
            </a:r>
          </a:p>
          <a:p>
            <a:r>
              <a:rPr lang="en-US" sz="3200" dirty="0" smtClean="0"/>
              <a:t> Continuing, we get S3 = 1 + 2 + 3 = 6 , S4 = 1 + 2 + 3 + 4 = 10 ,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Arithmetic progressions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arithmetic progression, or AP, is a sequence where each new term after the first is obtained by adding a constant d, called the common difference, to the preceding term. </a:t>
            </a:r>
          </a:p>
          <a:p>
            <a:r>
              <a:rPr lang="en-US" sz="3200" dirty="0" smtClean="0"/>
              <a:t>If the first term of the sequence is a then the arithmetic progression is </a:t>
            </a:r>
          </a:p>
          <a:p>
            <a:pPr>
              <a:buNone/>
            </a:pPr>
            <a:r>
              <a:rPr lang="en-US" sz="3200" dirty="0" smtClean="0"/>
              <a:t>a, a + d, a + 2d, a + 3d, . . .</a:t>
            </a:r>
          </a:p>
          <a:p>
            <a:pPr>
              <a:buNone/>
            </a:pPr>
            <a:r>
              <a:rPr lang="en-US" sz="3200" dirty="0" smtClean="0"/>
              <a:t>Where d is the common difference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457200"/>
            <a:ext cx="90665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32395" algn="l"/>
              </a:tabLst>
            </a:pPr>
            <a:r>
              <a:rPr sz="3200" b="1" i="0" spc="-50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3200" b="1" i="0" spc="-49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3200" b="1" i="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85" dirty="0">
                <a:solidFill>
                  <a:srgbClr val="FF0000"/>
                </a:solidFill>
                <a:latin typeface="Verdana"/>
                <a:cs typeface="Verdana"/>
              </a:rPr>
              <a:t>check</a:t>
            </a:r>
            <a:r>
              <a:rPr sz="3200" b="1" i="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290" dirty="0">
                <a:solidFill>
                  <a:srgbClr val="FF0000"/>
                </a:solidFill>
                <a:latin typeface="Verdana"/>
                <a:cs typeface="Verdana"/>
              </a:rPr>
              <a:t>th</a:t>
            </a:r>
            <a:r>
              <a:rPr sz="3200" b="1" i="0" spc="-33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3200" b="1" i="0" spc="-50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3200" b="1" i="0" spc="-20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2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3200" b="1" i="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120" dirty="0">
                <a:solidFill>
                  <a:srgbClr val="FF0000"/>
                </a:solidFill>
                <a:latin typeface="Verdana"/>
                <a:cs typeface="Verdana"/>
              </a:rPr>
              <a:t>g</a:t>
            </a:r>
            <a:r>
              <a:rPr sz="3200" b="1" i="0" spc="-340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3200" b="1" i="0" spc="-285" dirty="0">
                <a:solidFill>
                  <a:srgbClr val="FF0000"/>
                </a:solidFill>
                <a:latin typeface="Verdana"/>
                <a:cs typeface="Verdana"/>
              </a:rPr>
              <a:t>v</a:t>
            </a:r>
            <a:r>
              <a:rPr sz="3200" b="1" i="0" spc="-7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3200" b="1" i="0" spc="-360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3200" b="1" i="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315" dirty="0" smtClean="0">
                <a:solidFill>
                  <a:srgbClr val="FF0000"/>
                </a:solidFill>
                <a:latin typeface="Verdana"/>
                <a:cs typeface="Verdana"/>
              </a:rPr>
              <a:t>ter</a:t>
            </a:r>
            <a:r>
              <a:rPr sz="3200" b="1" i="0" spc="-605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lang="en-US" sz="3200" b="1" spc="-200" dirty="0" smtClean="0">
                <a:solidFill>
                  <a:srgbClr val="FF0000"/>
                </a:solidFill>
                <a:latin typeface="Verdana"/>
                <a:cs typeface="Verdana"/>
              </a:rPr>
              <a:t>s </a:t>
            </a:r>
            <a:r>
              <a:rPr lang="en-US" sz="3200" b="1" spc="-330" dirty="0" smtClean="0">
                <a:solidFill>
                  <a:srgbClr val="FF0000"/>
                </a:solidFill>
                <a:latin typeface="Verdana"/>
                <a:cs typeface="Verdana"/>
              </a:rPr>
              <a:t>are </a:t>
            </a:r>
            <a:r>
              <a:rPr sz="3200" b="1" i="0" spc="-330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3200" b="1" i="0" spc="-360" dirty="0" smtClean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3200" b="1" i="0" spc="-2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11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3200" b="1" i="0" spc="-26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i="0" spc="-550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3200" b="1" i="0" spc="-26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i="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42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3200" b="1" i="0" spc="-305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3200" b="1" i="0" dirty="0">
                <a:solidFill>
                  <a:srgbClr val="FF0000"/>
                </a:solidFill>
                <a:latin typeface="Verdana"/>
                <a:cs typeface="Verdana"/>
              </a:rPr>
              <a:t>	</a:t>
            </a:r>
            <a:r>
              <a:rPr sz="3200" b="1" i="0" spc="-325" dirty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sz="3200" b="1" i="0" spc="-325" dirty="0">
                <a:solidFill>
                  <a:srgbClr val="00AFEF"/>
                </a:solidFill>
                <a:latin typeface="Verdana"/>
                <a:cs typeface="Verdana"/>
              </a:rPr>
              <a:t>.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910590"/>
            <a:ext cx="7110731" cy="5480218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sz="2800" b="1" spc="-33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2800" b="1" spc="-330" dirty="0">
                <a:solidFill>
                  <a:srgbClr val="FF0000"/>
                </a:solidFill>
                <a:latin typeface="Verdana"/>
                <a:cs typeface="Verdana"/>
              </a:rPr>
              <a:t>, 6, </a:t>
            </a:r>
            <a:r>
              <a:rPr sz="2800" b="1" spc="-365" dirty="0">
                <a:solidFill>
                  <a:srgbClr val="FF0000"/>
                </a:solidFill>
                <a:latin typeface="Verdana"/>
                <a:cs typeface="Verdana"/>
              </a:rPr>
              <a:t>10,</a:t>
            </a:r>
            <a:r>
              <a:rPr sz="2800" b="1" spc="11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-310" dirty="0">
                <a:solidFill>
                  <a:srgbClr val="FF0000"/>
                </a:solidFill>
                <a:latin typeface="Verdana"/>
                <a:cs typeface="Verdana"/>
              </a:rPr>
              <a:t>14….</a:t>
            </a:r>
            <a:endParaRPr sz="2800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300"/>
              </a:spcBef>
              <a:tabLst>
                <a:tab pos="1120140" algn="l"/>
              </a:tabLst>
            </a:pPr>
            <a:r>
              <a:rPr sz="2800" i="1" spc="-70" dirty="0">
                <a:latin typeface="Verdana"/>
                <a:cs typeface="Verdana"/>
              </a:rPr>
              <a:t>Here	</a:t>
            </a:r>
            <a:r>
              <a:rPr sz="2800" i="1" spc="-245" dirty="0">
                <a:latin typeface="Verdana"/>
                <a:cs typeface="Verdana"/>
              </a:rPr>
              <a:t>first </a:t>
            </a:r>
            <a:r>
              <a:rPr sz="2800" i="1" spc="-120" dirty="0">
                <a:latin typeface="Verdana"/>
                <a:cs typeface="Verdana"/>
              </a:rPr>
              <a:t>term </a:t>
            </a:r>
            <a:r>
              <a:rPr sz="2800" i="1" spc="229" dirty="0">
                <a:latin typeface="Verdana"/>
                <a:cs typeface="Verdana"/>
              </a:rPr>
              <a:t>a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750" dirty="0">
                <a:latin typeface="Verdana"/>
                <a:cs typeface="Verdana"/>
              </a:rPr>
              <a:t> </a:t>
            </a:r>
            <a:r>
              <a:rPr sz="2800" i="1" spc="-245" dirty="0">
                <a:latin typeface="Verdana"/>
                <a:cs typeface="Verdana"/>
              </a:rPr>
              <a:t>2,</a:t>
            </a:r>
            <a:endParaRPr sz="2800" dirty="0">
              <a:latin typeface="Verdana"/>
              <a:cs typeface="Verdana"/>
            </a:endParaRPr>
          </a:p>
          <a:p>
            <a:pPr marL="312420" marR="179070" indent="-198120">
              <a:lnSpc>
                <a:spcPct val="152100"/>
              </a:lnSpc>
            </a:pPr>
            <a:r>
              <a:rPr sz="2800" i="1" spc="-55" dirty="0">
                <a:latin typeface="Verdana"/>
                <a:cs typeface="Verdana"/>
              </a:rPr>
              <a:t>find </a:t>
            </a:r>
            <a:r>
              <a:rPr sz="2800" i="1" spc="-30" dirty="0">
                <a:latin typeface="Verdana"/>
                <a:cs typeface="Verdana"/>
              </a:rPr>
              <a:t>differences </a:t>
            </a:r>
            <a:r>
              <a:rPr sz="2800" i="1" spc="-130" dirty="0">
                <a:latin typeface="Verdana"/>
                <a:cs typeface="Verdana"/>
              </a:rPr>
              <a:t>in </a:t>
            </a:r>
            <a:r>
              <a:rPr sz="2800" i="1" spc="-30" dirty="0">
                <a:latin typeface="Verdana"/>
                <a:cs typeface="Verdana"/>
              </a:rPr>
              <a:t>the</a:t>
            </a:r>
            <a:r>
              <a:rPr sz="2800" i="1" spc="-740" dirty="0">
                <a:latin typeface="Verdana"/>
                <a:cs typeface="Verdana"/>
              </a:rPr>
              <a:t> </a:t>
            </a:r>
            <a:r>
              <a:rPr sz="2800" i="1" spc="-105" dirty="0">
                <a:latin typeface="Verdana"/>
                <a:cs typeface="Verdana"/>
              </a:rPr>
              <a:t>next </a:t>
            </a:r>
            <a:r>
              <a:rPr sz="2800" i="1" spc="-180" dirty="0">
                <a:latin typeface="Verdana"/>
                <a:cs typeface="Verdana"/>
              </a:rPr>
              <a:t>terms  </a:t>
            </a:r>
            <a:r>
              <a:rPr sz="2800" i="1" spc="-30" dirty="0">
                <a:latin typeface="Verdana"/>
                <a:cs typeface="Verdana"/>
              </a:rPr>
              <a:t>a</a:t>
            </a:r>
            <a:r>
              <a:rPr sz="2400" i="1" spc="-44" baseline="-24305" dirty="0">
                <a:latin typeface="Verdana"/>
                <a:cs typeface="Verdana"/>
              </a:rPr>
              <a:t>2</a:t>
            </a:r>
            <a:r>
              <a:rPr sz="2800" i="1" spc="-30" dirty="0">
                <a:latin typeface="Verdana"/>
                <a:cs typeface="Verdana"/>
              </a:rPr>
              <a:t>-a</a:t>
            </a:r>
            <a:r>
              <a:rPr sz="2400" i="1" spc="-44" baseline="-24305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29" dirty="0">
                <a:latin typeface="Verdana"/>
                <a:cs typeface="Verdana"/>
              </a:rPr>
              <a:t>6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29" dirty="0">
                <a:latin typeface="Verdana"/>
                <a:cs typeface="Verdana"/>
              </a:rPr>
              <a:t>2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315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4</a:t>
            </a:r>
            <a:endParaRPr sz="2800" dirty="0">
              <a:latin typeface="Verdana"/>
              <a:cs typeface="Verdana"/>
            </a:endParaRPr>
          </a:p>
          <a:p>
            <a:pPr marL="212725">
              <a:lnSpc>
                <a:spcPct val="100000"/>
              </a:lnSpc>
              <a:spcBef>
                <a:spcPts val="2210"/>
              </a:spcBef>
            </a:pPr>
            <a:r>
              <a:rPr sz="2800" i="1" spc="-30" dirty="0">
                <a:latin typeface="Verdana"/>
                <a:cs typeface="Verdana"/>
              </a:rPr>
              <a:t>a</a:t>
            </a:r>
            <a:r>
              <a:rPr sz="2400" i="1" spc="-44" baseline="-24305" dirty="0">
                <a:latin typeface="Verdana"/>
                <a:cs typeface="Verdana"/>
              </a:rPr>
              <a:t>3</a:t>
            </a:r>
            <a:r>
              <a:rPr sz="2800" i="1" spc="-30" dirty="0">
                <a:latin typeface="Verdana"/>
                <a:cs typeface="Verdana"/>
              </a:rPr>
              <a:t>-a</a:t>
            </a:r>
            <a:r>
              <a:rPr sz="2400" i="1" spc="-44" baseline="-24305" dirty="0">
                <a:latin typeface="Verdana"/>
                <a:cs typeface="Verdana"/>
              </a:rPr>
              <a:t>2 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210" dirty="0">
                <a:latin typeface="Verdana"/>
                <a:cs typeface="Verdana"/>
              </a:rPr>
              <a:t> </a:t>
            </a:r>
            <a:r>
              <a:rPr sz="2800" i="1" spc="-235" dirty="0">
                <a:latin typeface="Verdana"/>
                <a:cs typeface="Verdana"/>
              </a:rPr>
              <a:t>10 </a:t>
            </a:r>
            <a:r>
              <a:rPr sz="2800" i="1" spc="-305" dirty="0">
                <a:latin typeface="Verdana"/>
                <a:cs typeface="Verdana"/>
              </a:rPr>
              <a:t>–6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465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4</a:t>
            </a:r>
            <a:endParaRPr sz="2800" dirty="0">
              <a:latin typeface="Verdana"/>
              <a:cs typeface="Verdana"/>
            </a:endParaRPr>
          </a:p>
          <a:p>
            <a:pPr marL="212725">
              <a:lnSpc>
                <a:spcPct val="100000"/>
              </a:lnSpc>
              <a:spcBef>
                <a:spcPts val="2210"/>
              </a:spcBef>
            </a:pPr>
            <a:r>
              <a:rPr sz="2800" i="1" spc="-30" dirty="0">
                <a:latin typeface="Verdana"/>
                <a:cs typeface="Verdana"/>
              </a:rPr>
              <a:t>a</a:t>
            </a:r>
            <a:r>
              <a:rPr sz="2400" i="1" spc="-44" baseline="-24305" dirty="0">
                <a:latin typeface="Verdana"/>
                <a:cs typeface="Verdana"/>
              </a:rPr>
              <a:t>4</a:t>
            </a:r>
            <a:r>
              <a:rPr sz="2800" i="1" spc="-30" dirty="0">
                <a:latin typeface="Verdana"/>
                <a:cs typeface="Verdana"/>
              </a:rPr>
              <a:t>-a</a:t>
            </a:r>
            <a:r>
              <a:rPr sz="2400" i="1" spc="-44" baseline="-24305" dirty="0">
                <a:latin typeface="Verdana"/>
                <a:cs typeface="Verdana"/>
              </a:rPr>
              <a:t>3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14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35" dirty="0">
                <a:latin typeface="Verdana"/>
                <a:cs typeface="Verdana"/>
              </a:rPr>
              <a:t>10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30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4</a:t>
            </a:r>
            <a:endParaRPr sz="2800" dirty="0">
              <a:latin typeface="Verdana"/>
              <a:cs typeface="Verdana"/>
            </a:endParaRPr>
          </a:p>
          <a:p>
            <a:pPr marL="114300" marR="1466215">
              <a:lnSpc>
                <a:spcPct val="100000"/>
              </a:lnSpc>
              <a:spcBef>
                <a:spcPts val="2220"/>
              </a:spcBef>
            </a:pPr>
            <a:r>
              <a:rPr sz="2800" i="1" spc="-60" dirty="0">
                <a:latin typeface="Verdana"/>
                <a:cs typeface="Verdana"/>
              </a:rPr>
              <a:t>Since </a:t>
            </a:r>
            <a:r>
              <a:rPr sz="2800" i="1" spc="-25" dirty="0">
                <a:latin typeface="Verdana"/>
                <a:cs typeface="Verdana"/>
              </a:rPr>
              <a:t>the </a:t>
            </a:r>
            <a:r>
              <a:rPr sz="2800" i="1" spc="-30" dirty="0" smtClean="0">
                <a:latin typeface="Verdana"/>
                <a:cs typeface="Verdana"/>
              </a:rPr>
              <a:t>difference</a:t>
            </a:r>
            <a:r>
              <a:rPr lang="en-US" sz="2800" i="1" spc="-30" dirty="0" smtClean="0">
                <a:latin typeface="Verdana"/>
                <a:cs typeface="Verdana"/>
              </a:rPr>
              <a:t> between the consecutive terms </a:t>
            </a:r>
            <a:r>
              <a:rPr sz="2800" i="1" spc="-620" dirty="0" smtClean="0">
                <a:latin typeface="Verdana"/>
                <a:cs typeface="Verdana"/>
              </a:rPr>
              <a:t> </a:t>
            </a:r>
            <a:r>
              <a:rPr lang="en-US" sz="2800" i="1" spc="5" dirty="0" smtClean="0">
                <a:latin typeface="Verdana"/>
                <a:cs typeface="Verdana"/>
              </a:rPr>
              <a:t>is</a:t>
            </a:r>
            <a:r>
              <a:rPr sz="2800" i="1" spc="5" dirty="0" smtClean="0">
                <a:latin typeface="Verdana"/>
                <a:cs typeface="Verdana"/>
              </a:rPr>
              <a:t> </a:t>
            </a:r>
            <a:r>
              <a:rPr lang="en-US" sz="2800" i="1" spc="5" dirty="0" smtClean="0">
                <a:latin typeface="Verdana"/>
                <a:cs typeface="Verdana"/>
              </a:rPr>
              <a:t>same</a:t>
            </a:r>
            <a:endParaRPr sz="2800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1740"/>
              </a:spcBef>
            </a:pPr>
            <a:r>
              <a:rPr sz="2800" i="1" spc="70" dirty="0">
                <a:latin typeface="Verdana"/>
                <a:cs typeface="Verdana"/>
              </a:rPr>
              <a:t>Hence</a:t>
            </a:r>
            <a:r>
              <a:rPr sz="2800" i="1" spc="-229" dirty="0">
                <a:latin typeface="Verdana"/>
                <a:cs typeface="Verdana"/>
              </a:rPr>
              <a:t> </a:t>
            </a:r>
            <a:r>
              <a:rPr sz="2800" i="1" spc="-25" dirty="0">
                <a:latin typeface="Verdana"/>
                <a:cs typeface="Verdana"/>
              </a:rPr>
              <a:t>the</a:t>
            </a:r>
            <a:r>
              <a:rPr sz="2800" i="1" spc="-229" dirty="0">
                <a:latin typeface="Verdana"/>
                <a:cs typeface="Verdana"/>
              </a:rPr>
              <a:t> </a:t>
            </a:r>
            <a:r>
              <a:rPr sz="2800" i="1" spc="-20" dirty="0">
                <a:latin typeface="Verdana"/>
                <a:cs typeface="Verdana"/>
              </a:rPr>
              <a:t>given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-175" dirty="0">
                <a:latin typeface="Verdana"/>
                <a:cs typeface="Verdana"/>
              </a:rPr>
              <a:t>terms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5" dirty="0">
                <a:latin typeface="Verdana"/>
                <a:cs typeface="Verdana"/>
              </a:rPr>
              <a:t>are</a:t>
            </a:r>
            <a:r>
              <a:rPr sz="2800" i="1" spc="-225" dirty="0">
                <a:latin typeface="Verdana"/>
                <a:cs typeface="Verdana"/>
              </a:rPr>
              <a:t> </a:t>
            </a:r>
            <a:r>
              <a:rPr sz="2800" i="1" spc="-135" dirty="0">
                <a:latin typeface="Verdana"/>
                <a:cs typeface="Verdana"/>
              </a:rPr>
              <a:t>in</a:t>
            </a:r>
            <a:r>
              <a:rPr sz="2800" i="1" spc="-220" dirty="0">
                <a:latin typeface="Verdana"/>
                <a:cs typeface="Verdana"/>
              </a:rPr>
              <a:t> </a:t>
            </a:r>
            <a:r>
              <a:rPr sz="2800" i="1" spc="-100" dirty="0">
                <a:latin typeface="Verdana"/>
                <a:cs typeface="Verdana"/>
              </a:rPr>
              <a:t>A.P.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29209"/>
            <a:ext cx="822705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726940" algn="l"/>
              </a:tabLst>
            </a:pPr>
            <a:r>
              <a:rPr lang="en-US" sz="3200" b="1" spc="-315" dirty="0" smtClean="0">
                <a:solidFill>
                  <a:srgbClr val="FF0000"/>
                </a:solidFill>
                <a:latin typeface="Verdana"/>
                <a:cs typeface="Verdana"/>
              </a:rPr>
              <a:t>EXAMPLE 1</a:t>
            </a:r>
            <a:r>
              <a:rPr sz="3200" b="1" i="0" spc="-31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395" dirty="0">
                <a:solidFill>
                  <a:srgbClr val="00AFEF"/>
                </a:solidFill>
                <a:latin typeface="Verdana"/>
                <a:cs typeface="Verdana"/>
              </a:rPr>
              <a:t>: </a:t>
            </a:r>
            <a:r>
              <a:rPr sz="3200" b="1" i="0" spc="-345" dirty="0">
                <a:solidFill>
                  <a:srgbClr val="FF0000"/>
                </a:solidFill>
                <a:latin typeface="Verdana"/>
                <a:cs typeface="Verdana"/>
              </a:rPr>
              <a:t>Find </a:t>
            </a:r>
            <a:r>
              <a:rPr sz="3200" b="1" i="0" spc="-320" dirty="0">
                <a:solidFill>
                  <a:srgbClr val="FF0000"/>
                </a:solidFill>
                <a:latin typeface="Verdana"/>
                <a:cs typeface="Verdana"/>
              </a:rPr>
              <a:t>the </a:t>
            </a:r>
            <a:r>
              <a:rPr sz="3200" b="1" i="0" spc="-220" dirty="0">
                <a:solidFill>
                  <a:srgbClr val="FF0000"/>
                </a:solidFill>
                <a:latin typeface="Verdana"/>
                <a:cs typeface="Verdana"/>
              </a:rPr>
              <a:t>value </a:t>
            </a:r>
            <a:r>
              <a:rPr sz="3200" b="1" i="0" spc="-300" dirty="0">
                <a:solidFill>
                  <a:srgbClr val="FF0000"/>
                </a:solidFill>
                <a:latin typeface="Verdana"/>
                <a:cs typeface="Verdana"/>
              </a:rPr>
              <a:t>of </a:t>
            </a:r>
            <a:r>
              <a:rPr sz="3200" b="1" i="0" spc="-295" dirty="0">
                <a:solidFill>
                  <a:srgbClr val="FF0000"/>
                </a:solidFill>
                <a:latin typeface="Verdana"/>
                <a:cs typeface="Verdana"/>
              </a:rPr>
              <a:t>k </a:t>
            </a:r>
            <a:r>
              <a:rPr sz="3200" b="1" i="0" spc="-395" dirty="0">
                <a:solidFill>
                  <a:srgbClr val="FF0000"/>
                </a:solidFill>
                <a:latin typeface="Verdana"/>
                <a:cs typeface="Verdana"/>
              </a:rPr>
              <a:t>for </a:t>
            </a:r>
            <a:r>
              <a:rPr sz="3200" b="1" i="0" spc="-295" dirty="0">
                <a:solidFill>
                  <a:srgbClr val="FF0000"/>
                </a:solidFill>
                <a:latin typeface="Verdana"/>
                <a:cs typeface="Verdana"/>
              </a:rPr>
              <a:t>which </a:t>
            </a:r>
            <a:r>
              <a:rPr sz="3200" b="1" i="0" spc="-325" dirty="0">
                <a:solidFill>
                  <a:srgbClr val="FF0000"/>
                </a:solidFill>
                <a:latin typeface="Verdana"/>
                <a:cs typeface="Verdana"/>
              </a:rPr>
              <a:t>the  </a:t>
            </a:r>
            <a:r>
              <a:rPr sz="3200" b="1" i="0" spc="-240" dirty="0">
                <a:solidFill>
                  <a:srgbClr val="FF0000"/>
                </a:solidFill>
                <a:latin typeface="Verdana"/>
                <a:cs typeface="Verdana"/>
              </a:rPr>
              <a:t>given </a:t>
            </a:r>
            <a:r>
              <a:rPr sz="3200" b="1" i="0" spc="-345" dirty="0">
                <a:solidFill>
                  <a:srgbClr val="FF0000"/>
                </a:solidFill>
                <a:latin typeface="Verdana"/>
                <a:cs typeface="Verdana"/>
              </a:rPr>
              <a:t>series </a:t>
            </a:r>
            <a:r>
              <a:rPr sz="3200" b="1" i="0" spc="-409" dirty="0">
                <a:solidFill>
                  <a:srgbClr val="FF0000"/>
                </a:solidFill>
                <a:latin typeface="Verdana"/>
                <a:cs typeface="Verdana"/>
              </a:rPr>
              <a:t>is </a:t>
            </a:r>
            <a:r>
              <a:rPr sz="3200" b="1" i="0" spc="-345" dirty="0">
                <a:solidFill>
                  <a:srgbClr val="FF0000"/>
                </a:solidFill>
                <a:latin typeface="Verdana"/>
                <a:cs typeface="Verdana"/>
              </a:rPr>
              <a:t>in</a:t>
            </a:r>
            <a:r>
              <a:rPr sz="3200" b="1" i="0" spc="2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295" dirty="0">
                <a:solidFill>
                  <a:srgbClr val="FF0000"/>
                </a:solidFill>
                <a:latin typeface="Verdana"/>
                <a:cs typeface="Verdana"/>
              </a:rPr>
              <a:t>A.P.</a:t>
            </a:r>
            <a:r>
              <a:rPr sz="3200" b="1" i="0" spc="-1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370" dirty="0">
                <a:solidFill>
                  <a:srgbClr val="FF0000"/>
                </a:solidFill>
                <a:latin typeface="Verdana"/>
                <a:cs typeface="Verdana"/>
              </a:rPr>
              <a:t>4,	</a:t>
            </a:r>
            <a:r>
              <a:rPr sz="3200" b="1" i="0" spc="-295" dirty="0">
                <a:solidFill>
                  <a:srgbClr val="FF0000"/>
                </a:solidFill>
                <a:latin typeface="Verdana"/>
                <a:cs typeface="Verdana"/>
              </a:rPr>
              <a:t>k </a:t>
            </a:r>
            <a:r>
              <a:rPr sz="3200" b="1" i="0" spc="-580" dirty="0">
                <a:solidFill>
                  <a:srgbClr val="FF0000"/>
                </a:solidFill>
                <a:latin typeface="Verdana"/>
                <a:cs typeface="Verdana"/>
              </a:rPr>
              <a:t>–1 </a:t>
            </a:r>
            <a:r>
              <a:rPr sz="3200" b="1" i="0" spc="-265" dirty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3200" b="1" i="0" spc="-229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b="1" i="0" spc="-484" dirty="0">
                <a:solidFill>
                  <a:srgbClr val="FF0000"/>
                </a:solidFill>
                <a:latin typeface="Verdana"/>
                <a:cs typeface="Verdana"/>
              </a:rPr>
              <a:t>12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040" y="939800"/>
            <a:ext cx="7644130" cy="5782865"/>
          </a:xfrm>
          <a:prstGeom prst="rect">
            <a:avLst/>
          </a:prstGeom>
        </p:spPr>
        <p:txBody>
          <a:bodyPr vert="horz" wrap="square" lIns="0" tIns="25019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970"/>
              </a:spcBef>
              <a:tabLst>
                <a:tab pos="1704975" algn="l"/>
                <a:tab pos="2230120" algn="l"/>
                <a:tab pos="5108575" algn="l"/>
              </a:tabLst>
            </a:pPr>
            <a:r>
              <a:rPr sz="3000" i="1" spc="-135" dirty="0">
                <a:latin typeface="Verdana"/>
                <a:cs typeface="Verdana"/>
              </a:rPr>
              <a:t>Solution	</a:t>
            </a:r>
            <a:r>
              <a:rPr sz="3000" i="1" spc="-535" dirty="0">
                <a:latin typeface="Verdana"/>
                <a:cs typeface="Verdana"/>
              </a:rPr>
              <a:t>:	</a:t>
            </a:r>
            <a:r>
              <a:rPr sz="3000" i="1" spc="5" dirty="0">
                <a:latin typeface="Verdana"/>
                <a:cs typeface="Verdana"/>
              </a:rPr>
              <a:t>Given </a:t>
            </a:r>
            <a:r>
              <a:rPr sz="3000" i="1" spc="-100" dirty="0">
                <a:latin typeface="Verdana"/>
                <a:cs typeface="Verdana"/>
              </a:rPr>
              <a:t>A.P.</a:t>
            </a:r>
            <a:r>
              <a:rPr sz="3000" i="1" spc="-465" dirty="0">
                <a:latin typeface="Verdana"/>
                <a:cs typeface="Verdana"/>
              </a:rPr>
              <a:t> </a:t>
            </a:r>
            <a:r>
              <a:rPr sz="3000" i="1" spc="-320" dirty="0">
                <a:latin typeface="Verdana"/>
                <a:cs typeface="Verdana"/>
              </a:rPr>
              <a:t>is</a:t>
            </a:r>
            <a:r>
              <a:rPr sz="3000" i="1" spc="-225" dirty="0">
                <a:latin typeface="Verdana"/>
                <a:cs typeface="Verdana"/>
              </a:rPr>
              <a:t> </a:t>
            </a:r>
            <a:r>
              <a:rPr sz="3000" i="1" spc="-260" dirty="0">
                <a:latin typeface="Verdana"/>
                <a:cs typeface="Verdana"/>
              </a:rPr>
              <a:t>4,	</a:t>
            </a:r>
            <a:r>
              <a:rPr sz="3000" i="1" spc="-254" dirty="0">
                <a:latin typeface="Verdana"/>
                <a:cs typeface="Verdana"/>
              </a:rPr>
              <a:t>k </a:t>
            </a:r>
            <a:r>
              <a:rPr sz="3000" i="1" spc="-330" dirty="0">
                <a:latin typeface="Verdana"/>
                <a:cs typeface="Verdana"/>
              </a:rPr>
              <a:t>–1 </a:t>
            </a:r>
            <a:r>
              <a:rPr sz="3000" i="1" spc="-265" dirty="0">
                <a:latin typeface="Verdana"/>
                <a:cs typeface="Verdana"/>
              </a:rPr>
              <a:t>,</a:t>
            </a:r>
            <a:r>
              <a:rPr sz="3000" i="1" spc="-150" dirty="0">
                <a:latin typeface="Verdana"/>
                <a:cs typeface="Verdana"/>
              </a:rPr>
              <a:t> </a:t>
            </a:r>
            <a:r>
              <a:rPr sz="3000" i="1" spc="-90" dirty="0">
                <a:latin typeface="Verdana"/>
                <a:cs typeface="Verdana"/>
              </a:rPr>
              <a:t>12…..</a:t>
            </a:r>
            <a:endParaRPr sz="3000" dirty="0">
              <a:latin typeface="Verdana"/>
              <a:cs typeface="Verdana"/>
            </a:endParaRPr>
          </a:p>
          <a:p>
            <a:pPr marL="63500" marR="55880">
              <a:lnSpc>
                <a:spcPct val="151900"/>
              </a:lnSpc>
            </a:pPr>
            <a:r>
              <a:rPr sz="3000" i="1" spc="-335" dirty="0">
                <a:latin typeface="Verdana"/>
                <a:cs typeface="Verdana"/>
              </a:rPr>
              <a:t>If </a:t>
            </a:r>
            <a:r>
              <a:rPr sz="3000" i="1" spc="-190" dirty="0">
                <a:latin typeface="Verdana"/>
                <a:cs typeface="Verdana"/>
              </a:rPr>
              <a:t>series </a:t>
            </a:r>
            <a:r>
              <a:rPr sz="3000" i="1" spc="-320" dirty="0">
                <a:latin typeface="Verdana"/>
                <a:cs typeface="Verdana"/>
              </a:rPr>
              <a:t>is </a:t>
            </a:r>
            <a:r>
              <a:rPr sz="3000" i="1" spc="-100" dirty="0">
                <a:latin typeface="Verdana"/>
                <a:cs typeface="Verdana"/>
              </a:rPr>
              <a:t>A.P. </a:t>
            </a:r>
            <a:r>
              <a:rPr sz="3000" i="1" spc="-40" dirty="0">
                <a:latin typeface="Verdana"/>
                <a:cs typeface="Verdana"/>
              </a:rPr>
              <a:t>then </a:t>
            </a:r>
            <a:r>
              <a:rPr sz="3000" i="1" spc="-30" dirty="0">
                <a:latin typeface="Verdana"/>
                <a:cs typeface="Verdana"/>
              </a:rPr>
              <a:t>the differences</a:t>
            </a:r>
            <a:r>
              <a:rPr sz="3000" i="1" spc="-695" dirty="0">
                <a:latin typeface="Verdana"/>
                <a:cs typeface="Verdana"/>
              </a:rPr>
              <a:t> </a:t>
            </a:r>
            <a:r>
              <a:rPr sz="3000" i="1" spc="-170" dirty="0">
                <a:latin typeface="Verdana"/>
                <a:cs typeface="Verdana"/>
              </a:rPr>
              <a:t>will </a:t>
            </a:r>
            <a:r>
              <a:rPr sz="3000" i="1" spc="160" dirty="0">
                <a:latin typeface="Verdana"/>
                <a:cs typeface="Verdana"/>
              </a:rPr>
              <a:t>be  </a:t>
            </a:r>
            <a:r>
              <a:rPr sz="3000" i="1" spc="15" dirty="0">
                <a:latin typeface="Verdana"/>
                <a:cs typeface="Verdana"/>
              </a:rPr>
              <a:t>common.</a:t>
            </a:r>
            <a:endParaRPr sz="3000" dirty="0">
              <a:latin typeface="Verdana"/>
              <a:cs typeface="Verdana"/>
            </a:endParaRPr>
          </a:p>
          <a:p>
            <a:pPr marL="1426210">
              <a:lnSpc>
                <a:spcPct val="100000"/>
              </a:lnSpc>
            </a:pPr>
            <a:r>
              <a:rPr sz="2800" i="1" spc="25" dirty="0">
                <a:latin typeface="Verdana"/>
                <a:cs typeface="Verdana"/>
              </a:rPr>
              <a:t>d</a:t>
            </a:r>
            <a:r>
              <a:rPr sz="2400" i="1" spc="37" baseline="-24305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420" dirty="0">
                <a:latin typeface="Verdana"/>
                <a:cs typeface="Verdana"/>
              </a:rPr>
              <a:t> </a:t>
            </a:r>
            <a:r>
              <a:rPr sz="2800" i="1" spc="25" dirty="0">
                <a:latin typeface="Verdana"/>
                <a:cs typeface="Verdana"/>
              </a:rPr>
              <a:t>d</a:t>
            </a:r>
            <a:r>
              <a:rPr sz="2400" i="1" spc="37" baseline="-24305" dirty="0">
                <a:latin typeface="Verdana"/>
                <a:cs typeface="Verdana"/>
              </a:rPr>
              <a:t>1</a:t>
            </a:r>
            <a:endParaRPr sz="2400" baseline="-24305" dirty="0">
              <a:latin typeface="Verdana"/>
              <a:cs typeface="Verdana"/>
            </a:endParaRPr>
          </a:p>
          <a:p>
            <a:pPr marL="1128395">
              <a:lnSpc>
                <a:spcPct val="100000"/>
              </a:lnSpc>
            </a:pPr>
            <a:r>
              <a:rPr sz="2800" i="1" spc="50" dirty="0">
                <a:latin typeface="Verdana"/>
                <a:cs typeface="Verdana"/>
              </a:rPr>
              <a:t>a</a:t>
            </a:r>
            <a:r>
              <a:rPr sz="2400" i="1" spc="75" baseline="-24305" dirty="0">
                <a:latin typeface="Verdana"/>
                <a:cs typeface="Verdana"/>
              </a:rPr>
              <a:t>2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55" dirty="0">
                <a:latin typeface="Verdana"/>
                <a:cs typeface="Verdana"/>
              </a:rPr>
              <a:t>a</a:t>
            </a:r>
            <a:r>
              <a:rPr sz="2400" i="1" spc="82" baseline="-24305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=</a:t>
            </a:r>
            <a:r>
              <a:rPr sz="2800" i="1" spc="-210" dirty="0">
                <a:latin typeface="Verdana"/>
                <a:cs typeface="Verdana"/>
              </a:rPr>
              <a:t> </a:t>
            </a:r>
            <a:r>
              <a:rPr sz="2800" i="1" spc="50" dirty="0">
                <a:latin typeface="Verdana"/>
                <a:cs typeface="Verdana"/>
              </a:rPr>
              <a:t>a</a:t>
            </a:r>
            <a:r>
              <a:rPr sz="2400" i="1" spc="75" baseline="-24305" dirty="0">
                <a:latin typeface="Verdana"/>
                <a:cs typeface="Verdana"/>
              </a:rPr>
              <a:t>3 </a:t>
            </a:r>
            <a:r>
              <a:rPr sz="2800" i="1" spc="-385" dirty="0">
                <a:latin typeface="Verdana"/>
                <a:cs typeface="Verdana"/>
              </a:rPr>
              <a:t>–</a:t>
            </a:r>
            <a:r>
              <a:rPr sz="2800" i="1" spc="170" dirty="0">
                <a:latin typeface="Verdana"/>
                <a:cs typeface="Verdana"/>
              </a:rPr>
              <a:t> </a:t>
            </a:r>
            <a:r>
              <a:rPr sz="2800" i="1" spc="50" dirty="0">
                <a:latin typeface="Verdana"/>
                <a:cs typeface="Verdana"/>
              </a:rPr>
              <a:t>a</a:t>
            </a:r>
            <a:r>
              <a:rPr sz="2400" i="1" spc="75" baseline="-24305" dirty="0">
                <a:latin typeface="Verdana"/>
                <a:cs typeface="Verdana"/>
              </a:rPr>
              <a:t>2</a:t>
            </a:r>
            <a:endParaRPr sz="2400" baseline="-24305" dirty="0">
              <a:latin typeface="Verdana"/>
              <a:cs typeface="Verdana"/>
            </a:endParaRPr>
          </a:p>
          <a:p>
            <a:pPr marL="944244">
              <a:lnSpc>
                <a:spcPct val="100000"/>
              </a:lnSpc>
            </a:pPr>
            <a:r>
              <a:rPr sz="2800" i="1" spc="-240" dirty="0">
                <a:latin typeface="Verdana"/>
                <a:cs typeface="Verdana"/>
              </a:rPr>
              <a:t>k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29" dirty="0">
                <a:latin typeface="Verdana"/>
                <a:cs typeface="Verdana"/>
              </a:rPr>
              <a:t>1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29" dirty="0">
                <a:latin typeface="Verdana"/>
                <a:cs typeface="Verdana"/>
              </a:rPr>
              <a:t>4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40" dirty="0">
                <a:latin typeface="Verdana"/>
                <a:cs typeface="Verdana"/>
              </a:rPr>
              <a:t>12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35" dirty="0">
                <a:latin typeface="Verdana"/>
                <a:cs typeface="Verdana"/>
              </a:rPr>
              <a:t>(k </a:t>
            </a:r>
            <a:r>
              <a:rPr sz="2800" i="1" spc="-385" dirty="0">
                <a:latin typeface="Verdana"/>
                <a:cs typeface="Verdana"/>
              </a:rPr>
              <a:t>–</a:t>
            </a:r>
            <a:r>
              <a:rPr sz="2800" i="1" spc="-170" dirty="0">
                <a:latin typeface="Verdana"/>
                <a:cs typeface="Verdana"/>
              </a:rPr>
              <a:t> </a:t>
            </a:r>
            <a:r>
              <a:rPr sz="2800" i="1" spc="-240" dirty="0">
                <a:latin typeface="Verdana"/>
                <a:cs typeface="Verdana"/>
              </a:rPr>
              <a:t>1)</a:t>
            </a:r>
            <a:endParaRPr sz="2800" dirty="0">
              <a:latin typeface="Verdana"/>
              <a:cs typeface="Verdana"/>
            </a:endParaRPr>
          </a:p>
          <a:p>
            <a:pPr marL="1029969">
              <a:lnSpc>
                <a:spcPct val="100000"/>
              </a:lnSpc>
              <a:tabLst>
                <a:tab pos="1977389" algn="l"/>
                <a:tab pos="2489835" algn="l"/>
              </a:tabLst>
            </a:pPr>
            <a:r>
              <a:rPr sz="2800" i="1" spc="-240" dirty="0">
                <a:latin typeface="Verdana"/>
                <a:cs typeface="Verdana"/>
              </a:rPr>
              <a:t>k</a:t>
            </a:r>
            <a:r>
              <a:rPr sz="2800" i="1" spc="-215" dirty="0">
                <a:latin typeface="Verdana"/>
                <a:cs typeface="Verdana"/>
              </a:rPr>
              <a:t> </a:t>
            </a:r>
            <a:r>
              <a:rPr sz="2800" i="1" spc="-385" dirty="0">
                <a:latin typeface="Verdana"/>
                <a:cs typeface="Verdana"/>
              </a:rPr>
              <a:t>–</a:t>
            </a:r>
            <a:r>
              <a:rPr sz="2800" i="1" spc="-20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5	</a:t>
            </a:r>
            <a:r>
              <a:rPr sz="2800" i="1" spc="-595" dirty="0">
                <a:latin typeface="Verdana"/>
                <a:cs typeface="Verdana"/>
              </a:rPr>
              <a:t>=	</a:t>
            </a:r>
            <a:r>
              <a:rPr sz="2800" i="1" spc="-240" dirty="0">
                <a:latin typeface="Verdana"/>
                <a:cs typeface="Verdana"/>
              </a:rPr>
              <a:t>12 </a:t>
            </a:r>
            <a:r>
              <a:rPr sz="2800" i="1" spc="-385" dirty="0">
                <a:latin typeface="Verdana"/>
                <a:cs typeface="Verdana"/>
              </a:rPr>
              <a:t>– </a:t>
            </a:r>
            <a:r>
              <a:rPr sz="2800" i="1" spc="-240" dirty="0">
                <a:latin typeface="Verdana"/>
                <a:cs typeface="Verdana"/>
              </a:rPr>
              <a:t>k </a:t>
            </a:r>
            <a:r>
              <a:rPr sz="2800" i="1" spc="-595" dirty="0">
                <a:latin typeface="Verdana"/>
                <a:cs typeface="Verdana"/>
              </a:rPr>
              <a:t>+</a:t>
            </a:r>
            <a:r>
              <a:rPr sz="2800" i="1" spc="-370" dirty="0">
                <a:latin typeface="Verdana"/>
                <a:cs typeface="Verdana"/>
              </a:rPr>
              <a:t> </a:t>
            </a:r>
            <a:r>
              <a:rPr sz="2800" i="1" spc="-229" dirty="0">
                <a:latin typeface="Verdana"/>
                <a:cs typeface="Verdana"/>
              </a:rPr>
              <a:t>1</a:t>
            </a:r>
            <a:endParaRPr sz="2800" dirty="0">
              <a:latin typeface="Verdana"/>
              <a:cs typeface="Verdana"/>
            </a:endParaRPr>
          </a:p>
          <a:p>
            <a:pPr marL="1228090">
              <a:lnSpc>
                <a:spcPct val="100000"/>
              </a:lnSpc>
            </a:pPr>
            <a:r>
              <a:rPr sz="2800" i="1" spc="-240" dirty="0">
                <a:latin typeface="Verdana"/>
                <a:cs typeface="Verdana"/>
              </a:rPr>
              <a:t>k </a:t>
            </a:r>
            <a:r>
              <a:rPr sz="2800" i="1" spc="-595" dirty="0">
                <a:latin typeface="Verdana"/>
                <a:cs typeface="Verdana"/>
              </a:rPr>
              <a:t>+ </a:t>
            </a:r>
            <a:r>
              <a:rPr sz="2800" i="1" spc="-240" dirty="0">
                <a:latin typeface="Verdana"/>
                <a:cs typeface="Verdana"/>
              </a:rPr>
              <a:t>k </a:t>
            </a:r>
            <a:r>
              <a:rPr sz="2800" i="1" spc="-595" dirty="0">
                <a:latin typeface="Verdana"/>
                <a:cs typeface="Verdana"/>
              </a:rPr>
              <a:t>= </a:t>
            </a:r>
            <a:r>
              <a:rPr sz="2800" i="1" spc="-235" dirty="0">
                <a:latin typeface="Verdana"/>
                <a:cs typeface="Verdana"/>
              </a:rPr>
              <a:t>12 </a:t>
            </a:r>
            <a:r>
              <a:rPr sz="2800" i="1" spc="-595" dirty="0">
                <a:latin typeface="Verdana"/>
                <a:cs typeface="Verdana"/>
              </a:rPr>
              <a:t>+ </a:t>
            </a:r>
            <a:r>
              <a:rPr sz="2800" i="1" spc="-229" dirty="0">
                <a:latin typeface="Verdana"/>
                <a:cs typeface="Verdana"/>
              </a:rPr>
              <a:t>1 </a:t>
            </a:r>
            <a:r>
              <a:rPr sz="2800" i="1" spc="-595" dirty="0">
                <a:latin typeface="Verdana"/>
                <a:cs typeface="Verdana"/>
              </a:rPr>
              <a:t>+</a:t>
            </a:r>
            <a:r>
              <a:rPr sz="2800" i="1" spc="-545" dirty="0">
                <a:latin typeface="Verdana"/>
                <a:cs typeface="Verdana"/>
              </a:rPr>
              <a:t> </a:t>
            </a:r>
            <a:r>
              <a:rPr sz="2800" i="1" spc="-229" dirty="0" smtClean="0">
                <a:latin typeface="Verdana"/>
                <a:cs typeface="Verdana"/>
              </a:rPr>
              <a:t>5</a:t>
            </a:r>
            <a:r>
              <a:rPr lang="en-US" sz="2800" i="1" spc="-229" dirty="0" smtClean="0">
                <a:latin typeface="Verdana"/>
                <a:cs typeface="Verdana"/>
              </a:rPr>
              <a:t> </a:t>
            </a:r>
          </a:p>
          <a:p>
            <a:pPr marL="1228090">
              <a:lnSpc>
                <a:spcPct val="100000"/>
              </a:lnSpc>
            </a:pPr>
            <a:r>
              <a:rPr lang="en-US" sz="2800" i="1" spc="-229" dirty="0" smtClean="0">
                <a:latin typeface="Verdana"/>
                <a:cs typeface="Verdana"/>
              </a:rPr>
              <a:t>2K=18</a:t>
            </a:r>
          </a:p>
          <a:p>
            <a:pPr marL="1228090">
              <a:lnSpc>
                <a:spcPct val="100000"/>
              </a:lnSpc>
            </a:pPr>
            <a:r>
              <a:rPr lang="en-US" sz="2800" i="1" spc="-229" dirty="0" smtClean="0">
                <a:latin typeface="Verdana"/>
                <a:cs typeface="Verdana"/>
              </a:rPr>
              <a:t>K=9</a:t>
            </a:r>
          </a:p>
          <a:p>
            <a:pPr marL="1228090">
              <a:lnSpc>
                <a:spcPct val="100000"/>
              </a:lnSpc>
              <a:spcBef>
                <a:spcPts val="1739"/>
              </a:spcBef>
            </a:pP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ACTIVITY-1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u="sng" dirty="0" smtClean="0"/>
              <a:t>Objective: </a:t>
            </a:r>
            <a:r>
              <a:rPr lang="en-US" sz="3200" dirty="0" smtClean="0"/>
              <a:t> To verify that the given sequence is an arithmetic progression by paper cutting and pasting method.</a:t>
            </a:r>
          </a:p>
          <a:p>
            <a:r>
              <a:rPr lang="en-US" sz="3200" b="1" u="sng" dirty="0" smtClean="0"/>
              <a:t>Materials required: </a:t>
            </a:r>
            <a:r>
              <a:rPr lang="en-US" sz="3200" dirty="0" err="1" smtClean="0"/>
              <a:t>coloured</a:t>
            </a:r>
            <a:r>
              <a:rPr lang="en-US" sz="3200" dirty="0" smtClean="0"/>
              <a:t> paper, pair of scissors, geometry box, </a:t>
            </a:r>
            <a:r>
              <a:rPr lang="en-US" sz="3200" dirty="0" err="1" smtClean="0"/>
              <a:t>fevicol</a:t>
            </a:r>
            <a:r>
              <a:rPr lang="en-US" sz="3200" dirty="0" smtClean="0"/>
              <a:t>, sketch pens, one squared paper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ACTIVITY-1(continued..)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Procedure </a:t>
            </a:r>
            <a:r>
              <a:rPr lang="en-US" sz="3200" u="sng" dirty="0" smtClean="0"/>
              <a:t>: </a:t>
            </a:r>
            <a:r>
              <a:rPr lang="en-US" sz="3200" dirty="0" smtClean="0"/>
              <a:t>Take a given sequence of numbers say a1 , a2 , a3 …. 2. Cut a rectangular strip from a colored paper of width k = 1 cm (say) and length a1 cm. 3. Repeat this procedure by cutting rectangular strips of the same width k = 1cm and lengths a2 , a3 , a4 , … cm. 4. Take 1 cm squared paper and paste the rectangular strips adjacent to each other in order.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2171</Words>
  <Application>Microsoft Office PowerPoint</Application>
  <PresentationFormat>On-screen Show (4:3)</PresentationFormat>
  <Paragraphs>215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Equity</vt:lpstr>
      <vt:lpstr>Document</vt:lpstr>
      <vt:lpstr>CLASS-X MATHEMATICS </vt:lpstr>
      <vt:lpstr>Learning Objectives</vt:lpstr>
      <vt:lpstr>Sequence</vt:lpstr>
      <vt:lpstr>Series</vt:lpstr>
      <vt:lpstr>Arithmetic progressions</vt:lpstr>
      <vt:lpstr>To check that a given terms are in A.P. or not.</vt:lpstr>
      <vt:lpstr>EXAMPLE 1 : Find the value of k for which the  given series is in A.P. 4, k –1 , 12</vt:lpstr>
      <vt:lpstr>ACTIVITY-1</vt:lpstr>
      <vt:lpstr>ACTIVITY-1(continued..)</vt:lpstr>
      <vt:lpstr>ACTIVITY-1(continued..)</vt:lpstr>
      <vt:lpstr>ACTIVITY-1(continued..)</vt:lpstr>
      <vt:lpstr>ACTIVITY-1(continued..)</vt:lpstr>
      <vt:lpstr>ACTIVITY-1(continued..)</vt:lpstr>
      <vt:lpstr>Conclusion </vt:lpstr>
      <vt:lpstr>    nth Term of an AP </vt:lpstr>
      <vt:lpstr>Let’s see an example</vt:lpstr>
      <vt:lpstr>      nth Term of an AP </vt:lpstr>
      <vt:lpstr>nth Term of an AP</vt:lpstr>
      <vt:lpstr>nth Term of an AP</vt:lpstr>
      <vt:lpstr>The sum of an arithmetic series</vt:lpstr>
      <vt:lpstr>The sum of an arithmetic series</vt:lpstr>
      <vt:lpstr>The sum of an arithmetic series</vt:lpstr>
      <vt:lpstr>The sum of an arithmetic series</vt:lpstr>
      <vt:lpstr>The sum of an arithmetic series</vt:lpstr>
      <vt:lpstr>The sum of an arithmetic series</vt:lpstr>
      <vt:lpstr>Example 4: Find number of terms of</vt:lpstr>
      <vt:lpstr>Slide 27</vt:lpstr>
      <vt:lpstr>Example 5 . Find the sum of 30 terms of given  A.P  12 , 20 , 28 , 36</vt:lpstr>
      <vt:lpstr>= 15[24 + 232]</vt:lpstr>
      <vt:lpstr> Summary </vt:lpstr>
      <vt:lpstr>Summary</vt:lpstr>
      <vt:lpstr>Summary</vt:lpstr>
      <vt:lpstr>MIND MAP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ARTHIMATIC PROGRESSION</dc:title>
  <dc:creator>Dell</dc:creator>
  <cp:lastModifiedBy>rajni bala</cp:lastModifiedBy>
  <cp:revision>44</cp:revision>
  <dcterms:created xsi:type="dcterms:W3CDTF">2006-08-16T00:00:00Z</dcterms:created>
  <dcterms:modified xsi:type="dcterms:W3CDTF">2020-04-29T08:03:54Z</dcterms:modified>
</cp:coreProperties>
</file>